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8" r:id="rId1"/>
    <p:sldMasterId id="2147483697" r:id="rId2"/>
  </p:sldMasterIdLst>
  <p:notesMasterIdLst>
    <p:notesMasterId r:id="rId32"/>
  </p:notesMasterIdLst>
  <p:sldIdLst>
    <p:sldId id="256" r:id="rId3"/>
    <p:sldId id="451" r:id="rId4"/>
    <p:sldId id="424" r:id="rId5"/>
    <p:sldId id="452" r:id="rId6"/>
    <p:sldId id="383" r:id="rId7"/>
    <p:sldId id="384" r:id="rId8"/>
    <p:sldId id="385" r:id="rId9"/>
    <p:sldId id="435" r:id="rId10"/>
    <p:sldId id="436" r:id="rId11"/>
    <p:sldId id="437" r:id="rId12"/>
    <p:sldId id="438" r:id="rId13"/>
    <p:sldId id="439" r:id="rId14"/>
    <p:sldId id="440" r:id="rId15"/>
    <p:sldId id="441" r:id="rId16"/>
    <p:sldId id="442" r:id="rId17"/>
    <p:sldId id="427" r:id="rId18"/>
    <p:sldId id="428" r:id="rId19"/>
    <p:sldId id="429" r:id="rId20"/>
    <p:sldId id="430" r:id="rId21"/>
    <p:sldId id="431" r:id="rId22"/>
    <p:sldId id="449" r:id="rId23"/>
    <p:sldId id="444" r:id="rId24"/>
    <p:sldId id="445" r:id="rId25"/>
    <p:sldId id="446" r:id="rId26"/>
    <p:sldId id="453" r:id="rId27"/>
    <p:sldId id="448" r:id="rId28"/>
    <p:sldId id="447" r:id="rId29"/>
    <p:sldId id="450" r:id="rId30"/>
    <p:sldId id="360" r:id="rId31"/>
  </p:sldIdLst>
  <p:sldSz cx="12192000" cy="6858000"/>
  <p:notesSz cx="6858000" cy="9144000"/>
  <p:embeddedFontLst>
    <p:embeddedFont>
      <p:font typeface="Segoe UI Semilight" panose="020B0402040204020203" pitchFamily="34" charset="0"/>
      <p:regular r:id="rId33"/>
      <p:italic r:id="rId34"/>
    </p:embeddedFont>
    <p:embeddedFont>
      <p:font typeface="黑体" panose="02010609060101010101" pitchFamily="49" charset="-122"/>
      <p:regular r:id="rId35"/>
    </p:embeddedFont>
    <p:embeddedFont>
      <p:font typeface="Segoe UI Semibold" panose="020B0702040204020203" pitchFamily="34" charset="0"/>
      <p:bold r:id="rId36"/>
      <p:boldItalic r:id="rId37"/>
    </p:embeddedFont>
    <p:embeddedFont>
      <p:font typeface="Calibri" panose="020F0502020204030204" pitchFamily="34" charset="0"/>
      <p:regular r:id="rId38"/>
      <p:bold r:id="rId39"/>
      <p:italic r:id="rId40"/>
      <p:boldItalic r:id="rId41"/>
    </p:embeddedFont>
    <p:embeddedFont>
      <p:font typeface="华文细黑" panose="02010600040101010101" pitchFamily="2" charset="-122"/>
      <p:regular r:id="rId42"/>
    </p:embeddedFont>
    <p:embeddedFont>
      <p:font typeface="微软雅黑" panose="020B0503020204020204" pitchFamily="34" charset="-122"/>
      <p:regular r:id="rId43"/>
      <p:bold r:id="rId44"/>
    </p:embeddedFont>
    <p:embeddedFont>
      <p:font typeface="Cambria Math" panose="02040503050406030204" pitchFamily="18" charset="0"/>
      <p:regular r:id="rId45"/>
    </p:embeddedFont>
    <p:embeddedFont>
      <p:font typeface="等线" panose="02010600030101010101" pitchFamily="2" charset="-122"/>
      <p:regular r:id="rId46"/>
      <p:bold r:id="rId47"/>
    </p:embeddedFont>
    <p:embeddedFont>
      <p:font typeface="Verdana" panose="020B0604030504040204" pitchFamily="3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
      <p:font typeface="微软雅黑 Light" panose="020B0502040204020203" pitchFamily="34" charset="-122"/>
      <p:regular r:id="rId56"/>
    </p:embeddedFont>
  </p:embeddedFontLst>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A04C"/>
    <a:srgbClr val="61C09E"/>
    <a:srgbClr val="5B5BFF"/>
    <a:srgbClr val="FFFDFD"/>
    <a:srgbClr val="F7E2F1"/>
    <a:srgbClr val="3737FF"/>
    <a:srgbClr val="0099FF"/>
    <a:srgbClr val="0000FF"/>
    <a:srgbClr val="B2D9E6"/>
    <a:srgbClr val="E6F2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6" autoAdjust="0"/>
    <p:restoredTop sz="77586" autoAdjust="0"/>
  </p:normalViewPr>
  <p:slideViewPr>
    <p:cSldViewPr snapToGrid="0">
      <p:cViewPr varScale="1">
        <p:scale>
          <a:sx n="68" d="100"/>
          <a:sy n="68" d="100"/>
        </p:scale>
        <p:origin x="682" y="38"/>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309F2-5B0D-4B96-8825-04341BE37544}" type="datetimeFigureOut">
              <a:rPr lang="zh-CN" altLang="en-US" smtClean="0"/>
              <a:t>2020/11/10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FB5E8-557D-4DFB-81A7-8F9E1053BE41}" type="slidenum">
              <a:rPr lang="zh-CN" altLang="en-US" smtClean="0"/>
              <a:t>‹#›</a:t>
            </a:fld>
            <a:endParaRPr lang="zh-CN" altLang="en-US"/>
          </a:p>
        </p:txBody>
      </p:sp>
    </p:spTree>
    <p:extLst>
      <p:ext uri="{BB962C8B-B14F-4D97-AF65-F5344CB8AC3E}">
        <p14:creationId xmlns:p14="http://schemas.microsoft.com/office/powerpoint/2010/main" val="354273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8FB5E8-557D-4DFB-81A7-8F9E1053BE41}" type="slidenum">
              <a:rPr lang="zh-CN" altLang="en-US" smtClean="0"/>
              <a:t>1</a:t>
            </a:fld>
            <a:endParaRPr lang="zh-CN" altLang="en-US"/>
          </a:p>
        </p:txBody>
      </p:sp>
    </p:spTree>
    <p:extLst>
      <p:ext uri="{BB962C8B-B14F-4D97-AF65-F5344CB8AC3E}">
        <p14:creationId xmlns:p14="http://schemas.microsoft.com/office/powerpoint/2010/main" val="264911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如图所示为</a:t>
            </a:r>
            <a:r>
              <a:rPr lang="en-US" altLang="zh-CN" sz="1200" kern="1200" dirty="0" smtClean="0">
                <a:solidFill>
                  <a:schemeClr val="tx1"/>
                </a:solidFill>
                <a:effectLst/>
                <a:latin typeface="+mn-lt"/>
                <a:ea typeface="+mn-ea"/>
                <a:cs typeface="+mn-cs"/>
              </a:rPr>
              <a:t>SPM</a:t>
            </a:r>
            <a:r>
              <a:rPr lang="zh-CN" altLang="zh-CN" sz="1200" kern="1200" dirty="0" smtClean="0">
                <a:solidFill>
                  <a:schemeClr val="tx1"/>
                </a:solidFill>
                <a:effectLst/>
                <a:latin typeface="+mn-lt"/>
                <a:ea typeface="+mn-ea"/>
                <a:cs typeface="+mn-cs"/>
              </a:rPr>
              <a:t>的基本设置，磁阱是通过最下层的芯片实现的，图中的电极产生三维的磁场构成磁阱，因而我们可以束缚与操纵原子气。芯片与原子气之间放置我们的待测样品，通过待测样品与针尖之间的相对移动完成扫描。由于样品和下层的控制芯片是分离的，因此可以实现样品的快速更换，同时样品的温度也可以独立调控，不受芯片的电流热效应的影响。</a:t>
            </a:r>
          </a:p>
          <a:p>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右边的</a:t>
            </a:r>
            <a:r>
              <a:rPr lang="en-US" altLang="zh-CN" sz="1200" kern="1200" dirty="0" smtClean="0">
                <a:solidFill>
                  <a:schemeClr val="tx1"/>
                </a:solidFill>
                <a:effectLst/>
                <a:latin typeface="+mn-lt"/>
                <a:ea typeface="+mn-ea"/>
                <a:cs typeface="+mn-cs"/>
              </a:rPr>
              <a:t>note</a:t>
            </a:r>
            <a:r>
              <a:rPr lang="zh-CN" altLang="zh-CN" sz="1200" kern="1200" dirty="0" smtClean="0">
                <a:solidFill>
                  <a:schemeClr val="tx1"/>
                </a:solidFill>
                <a:effectLst/>
                <a:latin typeface="+mn-lt"/>
                <a:ea typeface="+mn-ea"/>
                <a:cs typeface="+mn-cs"/>
              </a:rPr>
              <a:t>是磁阱的三个重要参数，径向与轴向磁场的频率以及磁场的偏置量</a:t>
            </a:r>
            <a:r>
              <a:rPr lang="en-US" altLang="zh-CN" sz="1200" kern="1200" dirty="0" smtClean="0">
                <a:solidFill>
                  <a:schemeClr val="tx1"/>
                </a:solidFill>
                <a:effectLst/>
                <a:latin typeface="+mn-lt"/>
                <a:ea typeface="+mn-ea"/>
                <a:cs typeface="+mn-cs"/>
              </a:rPr>
              <a:t>)</a:t>
            </a: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C28FB5E8-557D-4DFB-81A7-8F9E1053BE41}" type="slidenum">
              <a:rPr lang="zh-CN" altLang="en-US" smtClean="0"/>
              <a:t>10</a:t>
            </a:fld>
            <a:endParaRPr lang="zh-CN" altLang="en-US"/>
          </a:p>
        </p:txBody>
      </p:sp>
    </p:spTree>
    <p:extLst>
      <p:ext uri="{BB962C8B-B14F-4D97-AF65-F5344CB8AC3E}">
        <p14:creationId xmlns:p14="http://schemas.microsoft.com/office/powerpoint/2010/main" val="2238647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根据测量的物理量的不同，</a:t>
            </a:r>
            <a:r>
              <a:rPr lang="en-US" altLang="zh-CN" sz="1200" kern="1200" dirty="0" smtClean="0">
                <a:solidFill>
                  <a:schemeClr val="tx1"/>
                </a:solidFill>
                <a:effectLst/>
                <a:latin typeface="+mn-lt"/>
                <a:ea typeface="+mn-ea"/>
                <a:cs typeface="+mn-cs"/>
              </a:rPr>
              <a:t>cold atom SPM</a:t>
            </a:r>
            <a:r>
              <a:rPr lang="zh-CN" altLang="zh-CN" sz="1200" kern="1200" dirty="0" smtClean="0">
                <a:solidFill>
                  <a:schemeClr val="tx1"/>
                </a:solidFill>
                <a:effectLst/>
                <a:latin typeface="+mn-lt"/>
                <a:ea typeface="+mn-ea"/>
                <a:cs typeface="+mn-cs"/>
              </a:rPr>
              <a:t>可以分成几种不同的</a:t>
            </a:r>
            <a:r>
              <a:rPr lang="en-US" altLang="zh-CN" sz="1200" kern="1200" dirty="0" smtClean="0">
                <a:solidFill>
                  <a:schemeClr val="tx1"/>
                </a:solidFill>
                <a:effectLst/>
                <a:latin typeface="+mn-lt"/>
                <a:ea typeface="+mn-ea"/>
                <a:cs typeface="+mn-cs"/>
              </a:rPr>
              <a:t>mode</a:t>
            </a:r>
            <a:r>
              <a:rPr lang="zh-CN" altLang="zh-CN" sz="1200" kern="1200" dirty="0" smtClean="0">
                <a:solidFill>
                  <a:schemeClr val="tx1"/>
                </a:solidFill>
                <a:effectLst/>
                <a:latin typeface="+mn-lt"/>
                <a:ea typeface="+mn-ea"/>
                <a:cs typeface="+mn-cs"/>
              </a:rPr>
              <a:t>：首先</a:t>
            </a:r>
            <a:r>
              <a:rPr lang="en-US" altLang="zh-CN" sz="1200" kern="1200" dirty="0" smtClean="0">
                <a:solidFill>
                  <a:schemeClr val="tx1"/>
                </a:solidFill>
                <a:effectLst/>
                <a:latin typeface="+mn-lt"/>
                <a:ea typeface="+mn-ea"/>
                <a:cs typeface="+mn-cs"/>
              </a:rPr>
              <a:t>Contact mode</a:t>
            </a:r>
            <a:r>
              <a:rPr lang="zh-CN" altLang="zh-CN" sz="1200" kern="1200" dirty="0" smtClean="0">
                <a:solidFill>
                  <a:schemeClr val="tx1"/>
                </a:solidFill>
                <a:effectLst/>
                <a:latin typeface="+mn-lt"/>
                <a:ea typeface="+mn-ea"/>
                <a:cs typeface="+mn-cs"/>
              </a:rPr>
              <a:t>测量的是原子数量的减少。先在远离表面处制备好一团</a:t>
            </a:r>
            <a:r>
              <a:rPr lang="en-US" altLang="zh-CN" sz="1200" kern="1200" dirty="0" smtClean="0">
                <a:solidFill>
                  <a:schemeClr val="tx1"/>
                </a:solidFill>
                <a:effectLst/>
                <a:latin typeface="+mn-lt"/>
                <a:ea typeface="+mn-ea"/>
                <a:cs typeface="+mn-cs"/>
              </a:rPr>
              <a:t>BEC</a:t>
            </a:r>
            <a:r>
              <a:rPr lang="zh-CN" altLang="zh-CN" sz="1200" kern="1200" dirty="0" smtClean="0">
                <a:solidFill>
                  <a:schemeClr val="tx1"/>
                </a:solidFill>
                <a:effectLst/>
                <a:latin typeface="+mn-lt"/>
                <a:ea typeface="+mn-ea"/>
                <a:cs typeface="+mn-cs"/>
              </a:rPr>
              <a:t>的原子气，绝热地、竖直地将原子气移到表面附近，在表面停留一段时间之后，将原子气快速的（非绝热）撤回到起始点，测量此时剩余的原子数量比。</a:t>
            </a:r>
          </a:p>
        </p:txBody>
      </p:sp>
      <p:sp>
        <p:nvSpPr>
          <p:cNvPr id="4" name="灯片编号占位符 3"/>
          <p:cNvSpPr>
            <a:spLocks noGrp="1"/>
          </p:cNvSpPr>
          <p:nvPr>
            <p:ph type="sldNum" sz="quarter" idx="10"/>
          </p:nvPr>
        </p:nvSpPr>
        <p:spPr/>
        <p:txBody>
          <a:bodyPr/>
          <a:lstStyle/>
          <a:p>
            <a:fld id="{C28FB5E8-557D-4DFB-81A7-8F9E1053BE41}" type="slidenum">
              <a:rPr lang="zh-CN" altLang="en-US" smtClean="0"/>
              <a:t>11</a:t>
            </a:fld>
            <a:endParaRPr lang="zh-CN" altLang="en-US"/>
          </a:p>
        </p:txBody>
      </p:sp>
    </p:spTree>
    <p:extLst>
      <p:ext uri="{BB962C8B-B14F-4D97-AF65-F5344CB8AC3E}">
        <p14:creationId xmlns:p14="http://schemas.microsoft.com/office/powerpoint/2010/main" val="4177457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为了得到剩余原子数比和表面高度的关系，我们做两个假设：首先是我们认为作用的时间较短，因此只有与表面有空间上的交叠的原子才会被留在表面；其次，原子在竖直方向上应该满足玻尔兹曼分布，具体的分布取决于磁阱的参数。（公式中</a:t>
                </a:r>
                <a14:m>
                  <m:oMath xmlns:m="http://schemas.openxmlformats.org/officeDocument/2006/math">
                    <m:sSub>
                      <m:sSubPr>
                        <m:ctrlPr>
                          <a:rPr lang="zh-CN" altLang="zh-CN" sz="1200" i="1" kern="1200">
                            <a:solidFill>
                              <a:schemeClr val="tx1"/>
                            </a:solidFill>
                            <a:effectLst/>
                            <a:latin typeface="+mn-lt"/>
                            <a:ea typeface="+mn-ea"/>
                            <a:cs typeface="+mn-cs"/>
                          </a:rPr>
                        </m:ctrlPr>
                      </m:sSubPr>
                      <m:e>
                        <m:r>
                          <a:rPr lang="en-US" altLang="zh-CN" sz="1200" i="1" kern="1200">
                            <a:solidFill>
                              <a:schemeClr val="tx1"/>
                            </a:solidFill>
                            <a:effectLst/>
                            <a:latin typeface="+mn-lt"/>
                            <a:ea typeface="+mn-ea"/>
                            <a:cs typeface="+mn-cs"/>
                          </a:rPr>
                          <m:t>𝑑</m:t>
                        </m:r>
                      </m:e>
                      <m:sub>
                        <m:r>
                          <a:rPr lang="en-US" altLang="zh-CN" sz="1200" i="1" kern="1200">
                            <a:solidFill>
                              <a:schemeClr val="tx1"/>
                            </a:solidFill>
                            <a:effectLst/>
                            <a:latin typeface="+mn-lt"/>
                            <a:ea typeface="+mn-ea"/>
                            <a:cs typeface="+mn-cs"/>
                          </a:rPr>
                          <m:t>0</m:t>
                        </m:r>
                      </m:sub>
                    </m:sSub>
                  </m:oMath>
                </a14:m>
                <a:r>
                  <a:rPr lang="zh-CN" altLang="zh-CN" sz="1200" kern="1200" dirty="0">
                    <a:solidFill>
                      <a:schemeClr val="tx1"/>
                    </a:solidFill>
                    <a:effectLst/>
                    <a:latin typeface="+mn-lt"/>
                    <a:ea typeface="+mn-ea"/>
                    <a:cs typeface="+mn-cs"/>
                  </a:rPr>
                  <a:t>为表面的高度）对同一个水平位置，我们测量多个高度下的剩余原子数比，进而对实验数据点做拟合，便可以得到表面的高度</a:t>
                </a:r>
                <a:r>
                  <a:rPr lang="zh-CN"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这样的测量技术就可以反映表面的形貌</a:t>
                </a:r>
                <a:endParaRPr lang="zh-CN" altLang="zh-CN" sz="1200" kern="1200" dirty="0">
                  <a:solidFill>
                    <a:schemeClr val="tx1"/>
                  </a:solidFill>
                  <a:effectLst/>
                  <a:latin typeface="+mn-lt"/>
                  <a:ea typeface="+mn-ea"/>
                  <a:cs typeface="+mn-cs"/>
                </a:endParaRPr>
              </a:p>
            </p:txBody>
          </p:sp>
        </mc:Choice>
        <mc:Fallback>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为了得到剩余原子数比和表面高度的关系，我们做两个假设：首先是我们认为作用的时间较短，因此只有与表面有空间上的交叠的原子才会被留在表面；其次，原子在竖直方向上应该满足玻尔兹曼分布，具体的分布取决于磁阱的参数。（公式中</a:t>
                </a:r>
                <a:r>
                  <a:rPr lang="en-US" altLang="zh-CN" sz="1200" i="0" kern="1200">
                    <a:solidFill>
                      <a:schemeClr val="tx1"/>
                    </a:solidFill>
                    <a:effectLst/>
                    <a:latin typeface="+mn-lt"/>
                    <a:ea typeface="+mn-ea"/>
                    <a:cs typeface="+mn-cs"/>
                  </a:rPr>
                  <a:t>𝑑</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为表面的高度）对同一个水平位置，我们测量多个高度下的剩余原子数比，进而对实验数据点做拟合，便可以得到表面的高度</a:t>
                </a:r>
                <a:r>
                  <a:rPr lang="zh-CN"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这样的测量技术就可以反映表面的形貌</a:t>
                </a:r>
                <a:endParaRPr lang="zh-CN" altLang="zh-CN" sz="1200" kern="1200" dirty="0">
                  <a:solidFill>
                    <a:schemeClr val="tx1"/>
                  </a:solidFill>
                  <a:effectLst/>
                  <a:latin typeface="+mn-lt"/>
                  <a:ea typeface="+mn-ea"/>
                  <a:cs typeface="+mn-cs"/>
                </a:endParaRPr>
              </a:p>
            </p:txBody>
          </p:sp>
        </mc:Fallback>
      </mc:AlternateContent>
      <p:sp>
        <p:nvSpPr>
          <p:cNvPr id="4" name="灯片编号占位符 3"/>
          <p:cNvSpPr>
            <a:spLocks noGrp="1"/>
          </p:cNvSpPr>
          <p:nvPr>
            <p:ph type="sldNum" sz="quarter" idx="10"/>
          </p:nvPr>
        </p:nvSpPr>
        <p:spPr/>
        <p:txBody>
          <a:bodyPr/>
          <a:lstStyle/>
          <a:p>
            <a:fld id="{C28FB5E8-557D-4DFB-81A7-8F9E1053BE41}" type="slidenum">
              <a:rPr lang="zh-CN" altLang="en-US" smtClean="0"/>
              <a:t>12</a:t>
            </a:fld>
            <a:endParaRPr lang="zh-CN" altLang="en-US"/>
          </a:p>
        </p:txBody>
      </p:sp>
    </p:spTree>
    <p:extLst>
      <p:ext uri="{BB962C8B-B14F-4D97-AF65-F5344CB8AC3E}">
        <p14:creationId xmlns:p14="http://schemas.microsoft.com/office/powerpoint/2010/main" val="208101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Dynamical mode</a:t>
            </a:r>
            <a:r>
              <a:rPr lang="zh-CN" altLang="zh-CN" sz="1200" kern="1200" dirty="0" smtClean="0">
                <a:solidFill>
                  <a:schemeClr val="tx1"/>
                </a:solidFill>
                <a:effectLst/>
                <a:latin typeface="+mn-lt"/>
                <a:ea typeface="+mn-ea"/>
                <a:cs typeface="+mn-cs"/>
              </a:rPr>
              <a:t>测量原子气质心的振荡频率和振幅。在离表面固定高度处制备一团原子气，将原子气沿着表面扫描，由于原子气的移动是非绝热的，因此会激发其质心的振荡，测量振荡的频率和振幅，我们可以推知表面的性质</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。在这篇文章中，实验者构造了一个围栏状的体系，中间有一根</a:t>
            </a:r>
            <a:r>
              <a:rPr lang="en-US" altLang="zh-CN" sz="1200" kern="1200" dirty="0" smtClean="0">
                <a:solidFill>
                  <a:schemeClr val="tx1"/>
                </a:solidFill>
                <a:effectLst/>
                <a:latin typeface="+mn-lt"/>
                <a:ea typeface="+mn-ea"/>
                <a:cs typeface="+mn-cs"/>
              </a:rPr>
              <a:t>nanotube</a:t>
            </a:r>
            <a:r>
              <a:rPr lang="zh-CN" altLang="zh-CN" sz="1200" kern="1200" dirty="0" smtClean="0">
                <a:solidFill>
                  <a:schemeClr val="tx1"/>
                </a:solidFill>
                <a:effectLst/>
                <a:latin typeface="+mn-lt"/>
                <a:ea typeface="+mn-ea"/>
                <a:cs typeface="+mn-cs"/>
              </a:rPr>
              <a:t>，通过沿着水平方向的扫描我们很容易可以确定出</a:t>
            </a:r>
            <a:r>
              <a:rPr lang="en-US" altLang="zh-CN" sz="1200" kern="1200" dirty="0" smtClean="0">
                <a:solidFill>
                  <a:schemeClr val="tx1"/>
                </a:solidFill>
                <a:effectLst/>
                <a:latin typeface="+mn-lt"/>
                <a:ea typeface="+mn-ea"/>
                <a:cs typeface="+mn-cs"/>
              </a:rPr>
              <a:t>nanotube</a:t>
            </a:r>
            <a:r>
              <a:rPr lang="zh-CN" altLang="zh-CN" sz="1200" kern="1200" dirty="0" smtClean="0">
                <a:solidFill>
                  <a:schemeClr val="tx1"/>
                </a:solidFill>
                <a:effectLst/>
                <a:latin typeface="+mn-lt"/>
                <a:ea typeface="+mn-ea"/>
                <a:cs typeface="+mn-cs"/>
              </a:rPr>
              <a:t>的位置。</a:t>
            </a:r>
          </a:p>
        </p:txBody>
      </p:sp>
      <p:sp>
        <p:nvSpPr>
          <p:cNvPr id="4" name="灯片编号占位符 3"/>
          <p:cNvSpPr>
            <a:spLocks noGrp="1"/>
          </p:cNvSpPr>
          <p:nvPr>
            <p:ph type="sldNum" sz="quarter" idx="10"/>
          </p:nvPr>
        </p:nvSpPr>
        <p:spPr/>
        <p:txBody>
          <a:bodyPr/>
          <a:lstStyle/>
          <a:p>
            <a:fld id="{C28FB5E8-557D-4DFB-81A7-8F9E1053BE41}" type="slidenum">
              <a:rPr lang="zh-CN" altLang="en-US" smtClean="0"/>
              <a:t>13</a:t>
            </a:fld>
            <a:endParaRPr lang="zh-CN" altLang="en-US"/>
          </a:p>
        </p:txBody>
      </p:sp>
    </p:spTree>
    <p:extLst>
      <p:ext uri="{BB962C8B-B14F-4D97-AF65-F5344CB8AC3E}">
        <p14:creationId xmlns:p14="http://schemas.microsoft.com/office/powerpoint/2010/main" val="3805910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Distortion mode</a:t>
            </a:r>
            <a:r>
              <a:rPr lang="zh-CN" altLang="zh-CN" sz="1200" kern="1200" dirty="0" smtClean="0">
                <a:solidFill>
                  <a:schemeClr val="tx1"/>
                </a:solidFill>
                <a:effectLst/>
                <a:latin typeface="+mn-lt"/>
                <a:ea typeface="+mn-ea"/>
                <a:cs typeface="+mn-cs"/>
              </a:rPr>
              <a:t>测量的是原子气的形变程度。依旧制备一团原子气，由于样品上存在着不均匀的排布电流，因此会产生不均匀的磁场，使得原子气发生形变，我们打入一束共振光，接受其反射光，进而对原子数密度分布成像。通过原子数密度的分布反推磁场的分布和电流的分布。</a:t>
            </a:r>
          </a:p>
        </p:txBody>
      </p:sp>
      <p:sp>
        <p:nvSpPr>
          <p:cNvPr id="4" name="灯片编号占位符 3"/>
          <p:cNvSpPr>
            <a:spLocks noGrp="1"/>
          </p:cNvSpPr>
          <p:nvPr>
            <p:ph type="sldNum" sz="quarter" idx="5"/>
          </p:nvPr>
        </p:nvSpPr>
        <p:spPr/>
        <p:txBody>
          <a:bodyPr/>
          <a:lstStyle/>
          <a:p>
            <a:fld id="{C28FB5E8-557D-4DFB-81A7-8F9E1053BE41}" type="slidenum">
              <a:rPr lang="zh-CN" altLang="en-US" smtClean="0"/>
              <a:t>14</a:t>
            </a:fld>
            <a:endParaRPr lang="zh-CN" altLang="en-US"/>
          </a:p>
        </p:txBody>
      </p:sp>
    </p:spTree>
    <p:extLst>
      <p:ext uri="{BB962C8B-B14F-4D97-AF65-F5344CB8AC3E}">
        <p14:creationId xmlns:p14="http://schemas.microsoft.com/office/powerpoint/2010/main" val="3268711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这是一个利用</a:t>
            </a:r>
            <a:r>
              <a:rPr lang="en-US" altLang="zh-CN" sz="1200" kern="1200" dirty="0" smtClean="0">
                <a:solidFill>
                  <a:schemeClr val="tx1"/>
                </a:solidFill>
                <a:effectLst/>
                <a:latin typeface="+mn-lt"/>
                <a:ea typeface="+mn-ea"/>
                <a:cs typeface="+mn-cs"/>
              </a:rPr>
              <a:t>Distortion</a:t>
            </a:r>
            <a:r>
              <a:rPr lang="zh-CN" altLang="zh-CN" sz="1200" kern="1200" dirty="0" smtClean="0">
                <a:solidFill>
                  <a:schemeClr val="tx1"/>
                </a:solidFill>
                <a:effectLst/>
                <a:latin typeface="+mn-lt"/>
                <a:ea typeface="+mn-ea"/>
                <a:cs typeface="+mn-cs"/>
              </a:rPr>
              <a:t>的方法测量磷铁样品中电子向列性的实例。这个体系中自然存在着不均匀的排布电流。左图是模拟的结果，右图是实验测得的磁场分布与电流分布。</a:t>
            </a:r>
            <a:r>
              <a:rPr lang="zh-CN" altLang="en-US" sz="1200" kern="1200" dirty="0" smtClean="0">
                <a:solidFill>
                  <a:schemeClr val="tx1"/>
                </a:solidFill>
                <a:effectLst/>
                <a:latin typeface="+mn-lt"/>
                <a:ea typeface="+mn-ea"/>
                <a:cs typeface="+mn-cs"/>
              </a:rPr>
              <a:t>可以看到测量结果呈现明显的电子向列排布</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C28FB5E8-557D-4DFB-81A7-8F9E1053BE41}" type="slidenum">
              <a:rPr lang="zh-CN" altLang="en-US" smtClean="0"/>
              <a:t>15</a:t>
            </a:fld>
            <a:endParaRPr lang="zh-CN" altLang="en-US"/>
          </a:p>
        </p:txBody>
      </p:sp>
    </p:spTree>
    <p:extLst>
      <p:ext uri="{BB962C8B-B14F-4D97-AF65-F5344CB8AC3E}">
        <p14:creationId xmlns:p14="http://schemas.microsoft.com/office/powerpoint/2010/main" val="213816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8FB5E8-557D-4DFB-81A7-8F9E1053BE41}" type="slidenum">
              <a:rPr lang="zh-CN" altLang="en-US" smtClean="0"/>
              <a:t>16</a:t>
            </a:fld>
            <a:endParaRPr lang="zh-CN" altLang="en-US"/>
          </a:p>
        </p:txBody>
      </p:sp>
    </p:spTree>
    <p:extLst>
      <p:ext uri="{BB962C8B-B14F-4D97-AF65-F5344CB8AC3E}">
        <p14:creationId xmlns:p14="http://schemas.microsoft.com/office/powerpoint/2010/main" val="154592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457200" lvl="1" indent="0" algn="just">
                  <a:buFont typeface="+mj-lt"/>
                  <a:buNone/>
                </a:pPr>
                <a:r>
                  <a:rPr lang="en-US" altLang="zh-CN" sz="1050" kern="100" dirty="0" smtClean="0">
                    <a:effectLst/>
                    <a:latin typeface="等线" panose="02010600030101010101" pitchFamily="2" charset="-122"/>
                    <a:ea typeface="等线" panose="02010600030101010101" pitchFamily="2" charset="-122"/>
                    <a:cs typeface="Times New Roman" panose="02020603050405020304" pitchFamily="18" charset="0"/>
                  </a:rPr>
                  <a:t>SET</a:t>
                </a:r>
                <a:r>
                  <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rPr>
                  <a:t>由金属岛和两边的极板构成，金属岛与外界环境之间存在电容</a:t>
                </a:r>
                <a14:m>
                  <m:oMath xmlns:m="http://schemas.openxmlformats.org/officeDocument/2006/math">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𝐶</m:t>
                    </m:r>
                  </m:oMath>
                </a14:m>
                <a:r>
                  <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rPr>
                  <a:t>，设金属岛的电势为</a:t>
                </a:r>
                <a14:m>
                  <m:oMath xmlns:m="http://schemas.openxmlformats.org/officeDocument/2006/math">
                    <m:sSub>
                      <m:sSub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𝑔</m:t>
                        </m:r>
                      </m:sub>
                    </m:sSub>
                  </m:oMath>
                </a14:m>
                <a:r>
                  <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rPr>
                  <a:t>，</a:t>
                </a:r>
                <a14:m>
                  <m:oMath xmlns:m="http://schemas.openxmlformats.org/officeDocument/2006/math">
                    <m:sSub>
                      <m:sSub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𝑄</m:t>
                        </m:r>
                      </m:e>
                      <m:sub>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𝐶</m:t>
                    </m:r>
                    <m:sSub>
                      <m:sSub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𝑔</m:t>
                        </m:r>
                      </m:sub>
                    </m:sSub>
                  </m:oMath>
                </a14:m>
                <a:r>
                  <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rPr>
                  <a:t>。，于是体系的能量可以写作</a:t>
                </a:r>
                <a14:m>
                  <m:oMath xmlns:m="http://schemas.openxmlformats.org/officeDocument/2006/math">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𝐸</m:t>
                    </m:r>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𝑄</m:t>
                    </m:r>
                    <m:sSub>
                      <m:sSub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𝑔</m:t>
                        </m:r>
                      </m:sub>
                    </m:sSub>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𝑄</m:t>
                        </m:r>
                      </m:e>
                      <m:sup>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2</m:t>
                        </m:r>
                      </m:sup>
                    </m:sSup>
                    <m:r>
                      <m:rPr>
                        <m:lit/>
                      </m:rP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2</m:t>
                    </m:r>
                    <m:r>
                      <a:rPr lang="en-US" altLang="zh-CN" sz="1050" i="1" kern="100">
                        <a:effectLst/>
                        <a:latin typeface="Cambria Math" panose="02040503050406030204" pitchFamily="18" charset="0"/>
                        <a:ea typeface="等线" panose="02010600030101010101" pitchFamily="2" charset="-122"/>
                        <a:cs typeface="Times New Roman" panose="02020603050405020304" pitchFamily="18" charset="0"/>
                      </a:rPr>
                      <m:t>𝐶</m:t>
                    </m:r>
                  </m:oMath>
                </a14:m>
                <a:endParaRPr lang="en-US" altLang="zh-CN" sz="1050" kern="100" dirty="0" smtClean="0">
                  <a:effectLst/>
                  <a:latin typeface="等线" panose="02010600030101010101" pitchFamily="2" charset="-122"/>
                  <a:ea typeface="等线" panose="02010600030101010101" pitchFamily="2" charset="-122"/>
                  <a:cs typeface="Times New Roman" panose="02020603050405020304" pitchFamily="18" charset="0"/>
                </a:endParaRPr>
              </a:p>
              <a:p>
                <a:pPr marL="457200" lvl="1" indent="0" algn="just">
                  <a:buFont typeface="+mj-lt"/>
                  <a:buNone/>
                </a:pPr>
                <a:r>
                  <a:rPr lang="zh-CN" altLang="zh-CN" sz="1050" kern="100" dirty="0">
                    <a:effectLst/>
                    <a:latin typeface="等线" panose="02010600030101010101" pitchFamily="2" charset="-122"/>
                    <a:ea typeface="+mn-ea"/>
                    <a:cs typeface="Times New Roman" panose="02020603050405020304" pitchFamily="18" charset="0"/>
                  </a:rPr>
                  <a:t>由于金属岛尺寸非常小</a:t>
                </a:r>
                <a:r>
                  <a:rPr lang="zh-CN" altLang="en-US" sz="1050" kern="100" dirty="0">
                    <a:effectLst/>
                    <a:latin typeface="等线" panose="02010600030101010101" pitchFamily="2" charset="-122"/>
                    <a:ea typeface="+mn-ea"/>
                    <a:cs typeface="Times New Roman" panose="02020603050405020304" pitchFamily="18" charset="0"/>
                  </a:rPr>
                  <a:t>（</a:t>
                </a:r>
                <a:r>
                  <a:rPr lang="zh-CN" altLang="zh-CN" sz="1050" kern="100" dirty="0">
                    <a:effectLst/>
                    <a:latin typeface="等线" panose="02010600030101010101" pitchFamily="2" charset="-122"/>
                    <a:ea typeface="+mn-ea"/>
                    <a:cs typeface="Times New Roman" panose="02020603050405020304" pitchFamily="18" charset="0"/>
                  </a:rPr>
                  <a:t>一般约为</a:t>
                </a:r>
                <a14:m>
                  <m:oMath xmlns:m="http://schemas.openxmlformats.org/officeDocument/2006/math">
                    <m:r>
                      <a:rPr lang="en-US" altLang="zh-CN" sz="1050" i="1" kern="100">
                        <a:effectLst/>
                        <a:latin typeface="Cambria Math" panose="02040503050406030204" pitchFamily="18" charset="0"/>
                        <a:ea typeface="+mn-ea"/>
                        <a:cs typeface="Times New Roman" panose="02020603050405020304" pitchFamily="18" charset="0"/>
                      </a:rPr>
                      <m:t>100</m:t>
                    </m:r>
                    <m:r>
                      <a:rPr lang="en-US" altLang="zh-CN" sz="1050" i="1" kern="100">
                        <a:effectLst/>
                        <a:latin typeface="Cambria Math" panose="02040503050406030204" pitchFamily="18" charset="0"/>
                        <a:ea typeface="+mn-ea"/>
                        <a:cs typeface="Times New Roman" panose="02020603050405020304" pitchFamily="18" charset="0"/>
                      </a:rPr>
                      <m:t>𝑛𝑚</m:t>
                    </m:r>
                  </m:oMath>
                </a14:m>
                <a:r>
                  <a:rPr lang="zh-CN" altLang="zh-CN" sz="1050" kern="100" dirty="0">
                    <a:effectLst/>
                    <a:latin typeface="等线" panose="02010600030101010101" pitchFamily="2" charset="-122"/>
                    <a:ea typeface="+mn-ea"/>
                    <a:cs typeface="Times New Roman" panose="02020603050405020304" pitchFamily="18" charset="0"/>
                  </a:rPr>
                  <a:t>量级</a:t>
                </a:r>
                <a:r>
                  <a:rPr lang="zh-CN" altLang="en-US" sz="1050" kern="100" dirty="0">
                    <a:effectLst/>
                    <a:latin typeface="等线" panose="02010600030101010101" pitchFamily="2" charset="-122"/>
                    <a:ea typeface="+mn-ea"/>
                    <a:cs typeface="Times New Roman" panose="02020603050405020304" pitchFamily="18" charset="0"/>
                  </a:rPr>
                  <a:t>），故其</a:t>
                </a:r>
                <a:r>
                  <a:rPr lang="zh-CN" altLang="zh-CN" sz="1050" kern="100" dirty="0">
                    <a:effectLst/>
                    <a:latin typeface="等线" panose="02010600030101010101" pitchFamily="2" charset="-122"/>
                    <a:ea typeface="+mn-ea"/>
                    <a:cs typeface="Times New Roman" panose="02020603050405020304" pitchFamily="18" charset="0"/>
                  </a:rPr>
                  <a:t>电容</a:t>
                </a:r>
                <a:r>
                  <a:rPr lang="zh-CN" altLang="en-US" sz="1050" kern="100" dirty="0">
                    <a:effectLst/>
                    <a:latin typeface="等线" panose="02010600030101010101" pitchFamily="2" charset="-122"/>
                    <a:ea typeface="+mn-ea"/>
                    <a:cs typeface="Times New Roman" panose="02020603050405020304" pitchFamily="18" charset="0"/>
                  </a:rPr>
                  <a:t>也</a:t>
                </a:r>
                <a:r>
                  <a:rPr lang="zh-CN" altLang="zh-CN" sz="1050" kern="100" dirty="0">
                    <a:effectLst/>
                    <a:latin typeface="等线" panose="02010600030101010101" pitchFamily="2" charset="-122"/>
                    <a:ea typeface="+mn-ea"/>
                    <a:cs typeface="Times New Roman" panose="02020603050405020304" pitchFamily="18" charset="0"/>
                  </a:rPr>
                  <a:t>非常小，</a:t>
                </a:r>
                <a:r>
                  <a:rPr lang="zh-CN" altLang="en-US" sz="1050" kern="100" dirty="0">
                    <a:effectLst/>
                    <a:latin typeface="等线" panose="02010600030101010101" pitchFamily="2" charset="-122"/>
                    <a:ea typeface="+mn-ea"/>
                    <a:cs typeface="Times New Roman" panose="02020603050405020304" pitchFamily="18" charset="0"/>
                  </a:rPr>
                  <a:t>所以</a:t>
                </a:r>
                <a:r>
                  <a:rPr lang="zh-CN" altLang="zh-CN" sz="1050" kern="100" dirty="0">
                    <a:effectLst/>
                    <a:latin typeface="等线" panose="02010600030101010101" pitchFamily="2" charset="-122"/>
                    <a:ea typeface="+mn-ea"/>
                    <a:cs typeface="Times New Roman" panose="02020603050405020304" pitchFamily="18" charset="0"/>
                  </a:rPr>
                  <a:t>电子进入金属岛的时候是一个一个进入的。</a:t>
                </a:r>
                <a:r>
                  <a:rPr lang="zh-CN" altLang="en-US" sz="1050" kern="100" dirty="0">
                    <a:effectLst/>
                    <a:latin typeface="等线" panose="02010600030101010101" pitchFamily="2" charset="-122"/>
                    <a:ea typeface="+mn-ea"/>
                    <a:cs typeface="Times New Roman" panose="02020603050405020304" pitchFamily="18" charset="0"/>
                  </a:rPr>
                  <a:t>由于</a:t>
                </a:r>
                <a:r>
                  <a:rPr lang="zh-CN" altLang="zh-CN" sz="1050" kern="100" dirty="0">
                    <a:effectLst/>
                    <a:latin typeface="等线" panose="02010600030101010101" pitchFamily="2" charset="-122"/>
                    <a:ea typeface="+mn-ea"/>
                    <a:cs typeface="Times New Roman" panose="02020603050405020304" pitchFamily="18" charset="0"/>
                  </a:rPr>
                  <a:t>当</a:t>
                </a:r>
                <a14:m>
                  <m:oMath xmlns:m="http://schemas.openxmlformats.org/officeDocument/2006/math">
                    <m:sSub>
                      <m:sSub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050" i="1" kern="100">
                            <a:effectLst/>
                            <a:latin typeface="Cambria Math" panose="02040503050406030204" pitchFamily="18" charset="0"/>
                            <a:ea typeface="+mn-ea"/>
                            <a:cs typeface="Times New Roman" panose="02020603050405020304" pitchFamily="18" charset="0"/>
                          </a:rPr>
                          <m:t>𝑄</m:t>
                        </m:r>
                      </m:e>
                      <m:sub>
                        <m:r>
                          <a:rPr lang="en-US" altLang="zh-CN" sz="1050" i="1" kern="100">
                            <a:effectLst/>
                            <a:latin typeface="Cambria Math" panose="02040503050406030204" pitchFamily="18" charset="0"/>
                            <a:ea typeface="+mn-ea"/>
                            <a:cs typeface="Times New Roman" panose="02020603050405020304" pitchFamily="18" charset="0"/>
                          </a:rPr>
                          <m:t>0</m:t>
                        </m:r>
                      </m:sub>
                    </m:sSub>
                    <m:r>
                      <a:rPr lang="en-US" altLang="zh-CN" sz="1050" i="1" kern="100">
                        <a:effectLst/>
                        <a:latin typeface="Cambria Math" panose="02040503050406030204" pitchFamily="18" charset="0"/>
                        <a:ea typeface="+mn-ea"/>
                        <a:cs typeface="Times New Roman" panose="02020603050405020304" pitchFamily="18" charset="0"/>
                      </a:rPr>
                      <m:t>=</m:t>
                    </m:r>
                    <m:r>
                      <a:rPr lang="en-US" altLang="zh-CN" sz="1050" i="1" kern="100">
                        <a:effectLst/>
                        <a:latin typeface="Cambria Math" panose="02040503050406030204" pitchFamily="18" charset="0"/>
                        <a:ea typeface="+mn-ea"/>
                        <a:cs typeface="Times New Roman" panose="02020603050405020304" pitchFamily="18" charset="0"/>
                      </a:rPr>
                      <m:t>𝑁𝑒</m:t>
                    </m:r>
                  </m:oMath>
                </a14:m>
                <a:r>
                  <a:rPr lang="zh-CN" altLang="en-US" sz="1050" kern="100" dirty="0">
                    <a:effectLst/>
                    <a:latin typeface="等线" panose="02010600030101010101" pitchFamily="2" charset="-122"/>
                    <a:ea typeface="+mn-ea"/>
                    <a:cs typeface="Times New Roman" panose="02020603050405020304" pitchFamily="18" charset="0"/>
                  </a:rPr>
                  <a:t>（</a:t>
                </a:r>
                <a14:m>
                  <m:oMath xmlns:m="http://schemas.openxmlformats.org/officeDocument/2006/math">
                    <m:r>
                      <a:rPr lang="en-US" altLang="zh-CN" sz="1050" i="1" kern="100">
                        <a:effectLst/>
                        <a:latin typeface="Cambria Math" panose="02040503050406030204" pitchFamily="18" charset="0"/>
                        <a:ea typeface="+mn-ea"/>
                        <a:cs typeface="Times New Roman" panose="02020603050405020304" pitchFamily="18" charset="0"/>
                      </a:rPr>
                      <m:t>𝑁</m:t>
                    </m:r>
                  </m:oMath>
                </a14:m>
                <a:r>
                  <a:rPr lang="zh-CN" altLang="zh-CN" sz="1050" kern="100" dirty="0">
                    <a:effectLst/>
                    <a:latin typeface="等线" panose="02010600030101010101" pitchFamily="2" charset="-122"/>
                    <a:ea typeface="+mn-ea"/>
                    <a:cs typeface="Times New Roman" panose="02020603050405020304" pitchFamily="18" charset="0"/>
                  </a:rPr>
                  <a:t>为整数的</a:t>
                </a:r>
                <a:r>
                  <a:rPr lang="zh-CN" altLang="en-US" sz="1050" kern="100" dirty="0">
                    <a:effectLst/>
                    <a:latin typeface="等线" panose="02010600030101010101" pitchFamily="2" charset="-122"/>
                    <a:ea typeface="+mn-ea"/>
                    <a:cs typeface="Times New Roman" panose="02020603050405020304" pitchFamily="18" charset="0"/>
                  </a:rPr>
                  <a:t>）</a:t>
                </a:r>
                <a:r>
                  <a:rPr lang="zh-CN" altLang="zh-CN" sz="1050" kern="100" dirty="0">
                    <a:effectLst/>
                    <a:latin typeface="等线" panose="02010600030101010101" pitchFamily="2" charset="-122"/>
                    <a:ea typeface="+mn-ea"/>
                    <a:cs typeface="Times New Roman" panose="02020603050405020304" pitchFamily="18" charset="0"/>
                  </a:rPr>
                  <a:t>时候</a:t>
                </a:r>
                <a:r>
                  <a:rPr lang="zh-CN" altLang="en-US" sz="1050" kern="100" dirty="0">
                    <a:effectLst/>
                    <a:latin typeface="等线" panose="02010600030101010101" pitchFamily="2" charset="-122"/>
                    <a:ea typeface="+mn-ea"/>
                    <a:cs typeface="Times New Roman" panose="02020603050405020304" pitchFamily="18" charset="0"/>
                  </a:rPr>
                  <a:t>，</a:t>
                </a:r>
                <a14:m>
                  <m:oMath xmlns:m="http://schemas.openxmlformats.org/officeDocument/2006/math">
                    <m:r>
                      <m:rPr>
                        <m:sty m:val="p"/>
                      </m:rPr>
                      <a:rPr lang="en-US" altLang="zh-CN" sz="1050" i="1" kern="100" dirty="0" smtClean="0">
                        <a:effectLst/>
                        <a:latin typeface="Cambria Math" panose="02040503050406030204" pitchFamily="18" charset="0"/>
                        <a:ea typeface="+mn-ea"/>
                        <a:cs typeface="Times New Roman" panose="02020603050405020304" pitchFamily="18" charset="0"/>
                      </a:rPr>
                      <m:t>Q</m:t>
                    </m:r>
                    <m:r>
                      <a:rPr lang="en-US" altLang="zh-CN" sz="1050" b="0" i="1" kern="100" dirty="0" smtClean="0">
                        <a:effectLst/>
                        <a:latin typeface="Cambria Math" panose="02040503050406030204" pitchFamily="18" charset="0"/>
                        <a:ea typeface="+mn-ea"/>
                        <a:cs typeface="Times New Roman" panose="02020603050405020304" pitchFamily="18" charset="0"/>
                      </a:rPr>
                      <m:t>=</m:t>
                    </m:r>
                    <m:sSub>
                      <m:sSubPr>
                        <m:ctrlPr>
                          <a:rPr lang="en-US" altLang="zh-CN" sz="1050" b="0" i="1" kern="100" dirty="0" smtClean="0">
                            <a:effectLst/>
                            <a:latin typeface="Cambria Math" panose="02040503050406030204" pitchFamily="18" charset="0"/>
                            <a:ea typeface="+mn-ea"/>
                            <a:cs typeface="Times New Roman" panose="02020603050405020304" pitchFamily="18" charset="0"/>
                          </a:rPr>
                        </m:ctrlPr>
                      </m:sSubPr>
                      <m:e>
                        <m:r>
                          <a:rPr lang="en-US" altLang="zh-CN" sz="1050" b="0" i="1" kern="100" dirty="0" smtClean="0">
                            <a:effectLst/>
                            <a:latin typeface="Cambria Math" panose="02040503050406030204" pitchFamily="18" charset="0"/>
                            <a:ea typeface="+mn-ea"/>
                            <a:cs typeface="Times New Roman" panose="02020603050405020304" pitchFamily="18" charset="0"/>
                          </a:rPr>
                          <m:t>𝑄</m:t>
                        </m:r>
                      </m:e>
                      <m:sub>
                        <m:r>
                          <a:rPr lang="en-US" altLang="zh-CN" sz="1050" b="0" i="1" kern="100" dirty="0" smtClean="0">
                            <a:effectLst/>
                            <a:latin typeface="Cambria Math" panose="02040503050406030204" pitchFamily="18" charset="0"/>
                            <a:ea typeface="+mn-ea"/>
                            <a:cs typeface="Times New Roman" panose="02020603050405020304" pitchFamily="18" charset="0"/>
                          </a:rPr>
                          <m:t>0</m:t>
                        </m:r>
                      </m:sub>
                    </m:sSub>
                    <m:r>
                      <a:rPr lang="zh-CN" altLang="en-US" sz="1050" b="0" i="1" kern="100" dirty="0" smtClean="0">
                        <a:effectLst/>
                        <a:latin typeface="Cambria Math" panose="02040503050406030204" pitchFamily="18" charset="0"/>
                        <a:ea typeface="+mn-ea"/>
                        <a:cs typeface="Times New Roman" panose="02020603050405020304" pitchFamily="18" charset="0"/>
                      </a:rPr>
                      <m:t>是</m:t>
                    </m:r>
                  </m:oMath>
                </a14:m>
                <a:r>
                  <a:rPr lang="zh-CN" altLang="en-US" sz="1050" kern="100" dirty="0">
                    <a:effectLst/>
                    <a:latin typeface="等线" panose="02010600030101010101" pitchFamily="2" charset="-122"/>
                    <a:ea typeface="+mn-ea"/>
                    <a:cs typeface="Times New Roman" panose="02020603050405020304" pitchFamily="18" charset="0"/>
                  </a:rPr>
                  <a:t>能量最小值，</a:t>
                </a:r>
                <a:r>
                  <a:rPr lang="zh-CN" altLang="zh-CN" sz="1050" kern="100" dirty="0">
                    <a:effectLst/>
                    <a:latin typeface="等线" panose="02010600030101010101" pitchFamily="2" charset="-122"/>
                    <a:ea typeface="+mn-ea"/>
                    <a:cs typeface="Times New Roman" panose="02020603050405020304" pitchFamily="18" charset="0"/>
                  </a:rPr>
                  <a:t>向金属岛加入</a:t>
                </a:r>
                <a:r>
                  <a:rPr lang="zh-CN" altLang="en-US" sz="1050" kern="100" dirty="0">
                    <a:effectLst/>
                    <a:latin typeface="等线" panose="02010600030101010101" pitchFamily="2" charset="-122"/>
                    <a:ea typeface="+mn-ea"/>
                    <a:cs typeface="Times New Roman" panose="02020603050405020304" pitchFamily="18" charset="0"/>
                  </a:rPr>
                  <a:t>或从中移除一个</a:t>
                </a:r>
                <a:r>
                  <a:rPr lang="zh-CN" altLang="zh-CN" sz="1050" kern="100" dirty="0">
                    <a:effectLst/>
                    <a:latin typeface="等线" panose="02010600030101010101" pitchFamily="2" charset="-122"/>
                    <a:ea typeface="+mn-ea"/>
                    <a:cs typeface="Times New Roman" panose="02020603050405020304" pitchFamily="18" charset="0"/>
                  </a:rPr>
                  <a:t>电子</a:t>
                </a:r>
                <a:r>
                  <a:rPr lang="zh-CN" altLang="en-US" sz="1050" kern="100" dirty="0">
                    <a:effectLst/>
                    <a:latin typeface="等线" panose="02010600030101010101" pitchFamily="2" charset="-122"/>
                    <a:ea typeface="+mn-ea"/>
                    <a:cs typeface="Times New Roman" panose="02020603050405020304" pitchFamily="18" charset="0"/>
                  </a:rPr>
                  <a:t>均</a:t>
                </a:r>
                <a:r>
                  <a:rPr lang="zh-CN" altLang="zh-CN" sz="1050" kern="100" dirty="0">
                    <a:effectLst/>
                    <a:latin typeface="等线" panose="02010600030101010101" pitchFamily="2" charset="-122"/>
                    <a:ea typeface="+mn-ea"/>
                    <a:cs typeface="Times New Roman" panose="02020603050405020304" pitchFamily="18" charset="0"/>
                  </a:rPr>
                  <a:t>需要克服</a:t>
                </a:r>
                <a14:m>
                  <m:oMath xmlns:m="http://schemas.openxmlformats.org/officeDocument/2006/math">
                    <m:sSup>
                      <m:sSup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050" i="1" kern="100">
                            <a:effectLst/>
                            <a:latin typeface="Cambria Math" panose="02040503050406030204" pitchFamily="18" charset="0"/>
                            <a:ea typeface="+mn-ea"/>
                            <a:cs typeface="Times New Roman" panose="02020603050405020304" pitchFamily="18" charset="0"/>
                          </a:rPr>
                          <m:t>𝑒</m:t>
                        </m:r>
                      </m:e>
                      <m:sup>
                        <m:r>
                          <a:rPr lang="en-US" altLang="zh-CN" sz="1050" i="1" kern="100">
                            <a:effectLst/>
                            <a:latin typeface="Cambria Math" panose="02040503050406030204" pitchFamily="18" charset="0"/>
                            <a:ea typeface="+mn-ea"/>
                            <a:cs typeface="Times New Roman" panose="02020603050405020304" pitchFamily="18" charset="0"/>
                          </a:rPr>
                          <m:t>2</m:t>
                        </m:r>
                      </m:sup>
                    </m:sSup>
                    <m:r>
                      <m:rPr>
                        <m:lit/>
                      </m:rPr>
                      <a:rPr lang="en-US" altLang="zh-CN" sz="1050" i="1" kern="100">
                        <a:effectLst/>
                        <a:latin typeface="Cambria Math" panose="02040503050406030204" pitchFamily="18" charset="0"/>
                        <a:ea typeface="+mn-ea"/>
                        <a:cs typeface="Times New Roman" panose="02020603050405020304" pitchFamily="18" charset="0"/>
                      </a:rPr>
                      <m:t>/</m:t>
                    </m:r>
                    <m:r>
                      <a:rPr lang="en-US" altLang="zh-CN" sz="1050" i="1" kern="100">
                        <a:effectLst/>
                        <a:latin typeface="Cambria Math" panose="02040503050406030204" pitchFamily="18" charset="0"/>
                        <a:ea typeface="+mn-ea"/>
                        <a:cs typeface="Times New Roman" panose="02020603050405020304" pitchFamily="18" charset="0"/>
                      </a:rPr>
                      <m:t>2</m:t>
                    </m:r>
                    <m:r>
                      <a:rPr lang="en-US" altLang="zh-CN" sz="1050" i="1" kern="100">
                        <a:effectLst/>
                        <a:latin typeface="Cambria Math" panose="02040503050406030204" pitchFamily="18" charset="0"/>
                        <a:ea typeface="+mn-ea"/>
                        <a:cs typeface="Times New Roman" panose="02020603050405020304" pitchFamily="18" charset="0"/>
                      </a:rPr>
                      <m:t>𝐶</m:t>
                    </m:r>
                  </m:oMath>
                </a14:m>
                <a:r>
                  <a:rPr lang="zh-CN" altLang="zh-CN" sz="1050" kern="100" dirty="0">
                    <a:effectLst/>
                    <a:latin typeface="等线" panose="02010600030101010101" pitchFamily="2" charset="-122"/>
                    <a:ea typeface="+mn-ea"/>
                    <a:cs typeface="Times New Roman" panose="02020603050405020304" pitchFamily="18" charset="0"/>
                  </a:rPr>
                  <a:t>的势垒</a:t>
                </a:r>
                <a:r>
                  <a:rPr lang="zh-CN" altLang="en-US" sz="1050" kern="100" dirty="0">
                    <a:effectLst/>
                    <a:latin typeface="等线" panose="02010600030101010101" pitchFamily="2" charset="-122"/>
                    <a:ea typeface="+mn-ea"/>
                    <a:cs typeface="Times New Roman" panose="02020603050405020304" pitchFamily="18" charset="0"/>
                  </a:rPr>
                  <a:t>。</a:t>
                </a:r>
                <a:r>
                  <a:rPr lang="zh-CN" altLang="zh-CN" sz="1050" kern="100" dirty="0">
                    <a:effectLst/>
                    <a:latin typeface="等线" panose="02010600030101010101" pitchFamily="2" charset="-122"/>
                    <a:ea typeface="+mn-ea"/>
                    <a:cs typeface="Times New Roman" panose="02020603050405020304" pitchFamily="18" charset="0"/>
                  </a:rPr>
                  <a:t>而当</a:t>
                </a:r>
                <a14:m>
                  <m:oMath xmlns:m="http://schemas.openxmlformats.org/officeDocument/2006/math">
                    <m:sSub>
                      <m:sSub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050" i="1" kern="100">
                            <a:effectLst/>
                            <a:latin typeface="Cambria Math" panose="02040503050406030204" pitchFamily="18" charset="0"/>
                            <a:ea typeface="+mn-ea"/>
                            <a:cs typeface="Times New Roman" panose="02020603050405020304" pitchFamily="18" charset="0"/>
                          </a:rPr>
                          <m:t>𝑄</m:t>
                        </m:r>
                      </m:e>
                      <m:sub>
                        <m:r>
                          <a:rPr lang="en-US" altLang="zh-CN" sz="1050" i="1" kern="100">
                            <a:effectLst/>
                            <a:latin typeface="Cambria Math" panose="02040503050406030204" pitchFamily="18" charset="0"/>
                            <a:ea typeface="+mn-ea"/>
                            <a:cs typeface="Times New Roman" panose="02020603050405020304" pitchFamily="18" charset="0"/>
                          </a:rPr>
                          <m:t>0</m:t>
                        </m:r>
                      </m:sub>
                    </m:sSub>
                    <m:r>
                      <a:rPr lang="en-US" altLang="zh-CN" sz="1050" i="1" kern="100">
                        <a:effectLst/>
                        <a:latin typeface="Cambria Math" panose="02040503050406030204" pitchFamily="18" charset="0"/>
                        <a:ea typeface="+mn-ea"/>
                        <a:cs typeface="Times New Roman" panose="02020603050405020304" pitchFamily="18" charset="0"/>
                      </a:rPr>
                      <m:t>=</m:t>
                    </m:r>
                    <m:d>
                      <m:d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050" i="1" kern="100">
                            <a:effectLst/>
                            <a:latin typeface="Cambria Math" panose="02040503050406030204" pitchFamily="18" charset="0"/>
                            <a:ea typeface="+mn-ea"/>
                            <a:cs typeface="Times New Roman" panose="02020603050405020304" pitchFamily="18" charset="0"/>
                          </a:rPr>
                          <m:t>𝑁</m:t>
                        </m:r>
                        <m:r>
                          <a:rPr lang="en-US" altLang="zh-CN" sz="1050" i="1" kern="100">
                            <a:effectLst/>
                            <a:latin typeface="Cambria Math" panose="02040503050406030204" pitchFamily="18" charset="0"/>
                            <a:ea typeface="+mn-ea"/>
                            <a:cs typeface="Times New Roman" panose="02020603050405020304" pitchFamily="18" charset="0"/>
                          </a:rPr>
                          <m:t>+1</m:t>
                        </m:r>
                        <m:r>
                          <m:rPr>
                            <m:lit/>
                          </m:rPr>
                          <a:rPr lang="en-US" altLang="zh-CN" sz="1050" i="1" kern="100">
                            <a:effectLst/>
                            <a:latin typeface="Cambria Math" panose="02040503050406030204" pitchFamily="18" charset="0"/>
                            <a:ea typeface="+mn-ea"/>
                            <a:cs typeface="Times New Roman" panose="02020603050405020304" pitchFamily="18" charset="0"/>
                          </a:rPr>
                          <m:t>/</m:t>
                        </m:r>
                        <m:r>
                          <a:rPr lang="en-US" altLang="zh-CN" sz="1050" i="1" kern="100">
                            <a:effectLst/>
                            <a:latin typeface="Cambria Math" panose="02040503050406030204" pitchFamily="18" charset="0"/>
                            <a:ea typeface="+mn-ea"/>
                            <a:cs typeface="Times New Roman" panose="02020603050405020304" pitchFamily="18" charset="0"/>
                          </a:rPr>
                          <m:t>2</m:t>
                        </m:r>
                      </m:e>
                    </m:d>
                    <m:r>
                      <a:rPr lang="en-US" altLang="zh-CN" sz="1050" i="1" kern="100">
                        <a:effectLst/>
                        <a:latin typeface="Cambria Math" panose="02040503050406030204" pitchFamily="18" charset="0"/>
                        <a:ea typeface="+mn-ea"/>
                        <a:cs typeface="Times New Roman" panose="02020603050405020304" pitchFamily="18" charset="0"/>
                      </a:rPr>
                      <m:t>𝑒</m:t>
                    </m:r>
                  </m:oMath>
                </a14:m>
                <a:r>
                  <a:rPr lang="zh-CN" altLang="zh-CN" sz="1050" kern="100" dirty="0">
                    <a:effectLst/>
                    <a:latin typeface="等线" panose="02010600030101010101" pitchFamily="2" charset="-122"/>
                    <a:ea typeface="+mn-ea"/>
                    <a:cs typeface="Times New Roman" panose="02020603050405020304" pitchFamily="18" charset="0"/>
                  </a:rPr>
                  <a:t>时，</a:t>
                </a:r>
                <a14:m>
                  <m:oMath xmlns:m="http://schemas.openxmlformats.org/officeDocument/2006/math">
                    <m:r>
                      <m:rPr>
                        <m:sty m:val="p"/>
                      </m:rPr>
                      <a:rPr lang="en-US" altLang="zh-CN" sz="1050" i="1" kern="100" dirty="0" smtClean="0">
                        <a:effectLst/>
                        <a:latin typeface="Cambria Math" panose="02040503050406030204" pitchFamily="18" charset="0"/>
                        <a:ea typeface="+mn-ea"/>
                        <a:cs typeface="Times New Roman" panose="02020603050405020304" pitchFamily="18" charset="0"/>
                      </a:rPr>
                      <m:t>Q</m:t>
                    </m:r>
                    <m:r>
                      <a:rPr lang="en-US" altLang="zh-CN" sz="1050" i="1" kern="100" dirty="0" smtClean="0">
                        <a:effectLst/>
                        <a:latin typeface="Cambria Math" panose="02040503050406030204" pitchFamily="18" charset="0"/>
                        <a:ea typeface="+mn-ea"/>
                        <a:cs typeface="Times New Roman" panose="02020603050405020304" pitchFamily="18" charset="0"/>
                      </a:rPr>
                      <m:t>=</m:t>
                    </m:r>
                    <m:r>
                      <a:rPr lang="en-US" altLang="zh-CN" sz="1050" b="0" i="1" kern="100" dirty="0" smtClean="0">
                        <a:effectLst/>
                        <a:latin typeface="Cambria Math" panose="02040503050406030204" pitchFamily="18" charset="0"/>
                        <a:ea typeface="+mn-ea"/>
                        <a:cs typeface="Times New Roman" panose="02020603050405020304" pitchFamily="18" charset="0"/>
                      </a:rPr>
                      <m:t>𝑁</m:t>
                    </m:r>
                    <m:r>
                      <m:rPr>
                        <m:sty m:val="p"/>
                      </m:rPr>
                      <a:rPr lang="en-US" altLang="zh-CN" sz="1050" b="0" i="0" kern="100" dirty="0" smtClean="0">
                        <a:effectLst/>
                        <a:latin typeface="Cambria Math" panose="02040503050406030204" pitchFamily="18" charset="0"/>
                        <a:ea typeface="+mn-ea"/>
                        <a:cs typeface="Times New Roman" panose="02020603050405020304" pitchFamily="18" charset="0"/>
                      </a:rPr>
                      <m:t>e</m:t>
                    </m:r>
                  </m:oMath>
                </a14:m>
                <a:r>
                  <a:rPr lang="zh-CN" altLang="en-US" sz="1050" kern="100" dirty="0">
                    <a:effectLst/>
                    <a:latin typeface="等线" panose="02010600030101010101" pitchFamily="2" charset="-122"/>
                    <a:ea typeface="+mn-ea"/>
                    <a:cs typeface="Times New Roman" panose="02020603050405020304" pitchFamily="18" charset="0"/>
                  </a:rPr>
                  <a:t>以及</a:t>
                </a:r>
                <a14:m>
                  <m:oMath xmlns:m="http://schemas.openxmlformats.org/officeDocument/2006/math">
                    <m:r>
                      <a:rPr lang="en-US" altLang="zh-CN" sz="1050" b="0" i="1" kern="100" dirty="0" smtClean="0">
                        <a:effectLst/>
                        <a:latin typeface="Cambria Math" panose="02040503050406030204" pitchFamily="18" charset="0"/>
                        <a:ea typeface="+mn-ea"/>
                        <a:cs typeface="Times New Roman" panose="02020603050405020304" pitchFamily="18" charset="0"/>
                      </a:rPr>
                      <m:t>𝑄</m:t>
                    </m:r>
                    <m:r>
                      <a:rPr lang="en-US" altLang="zh-CN" sz="1050" b="0" i="1" kern="100" dirty="0" smtClean="0">
                        <a:effectLst/>
                        <a:latin typeface="Cambria Math" panose="02040503050406030204" pitchFamily="18" charset="0"/>
                        <a:ea typeface="+mn-ea"/>
                        <a:cs typeface="Times New Roman" panose="02020603050405020304" pitchFamily="18" charset="0"/>
                      </a:rPr>
                      <m:t>=</m:t>
                    </m:r>
                    <m:d>
                      <m:dPr>
                        <m:ctrlPr>
                          <a:rPr lang="en-US" altLang="zh-CN" sz="1050" b="0" i="1" kern="100" dirty="0" smtClean="0">
                            <a:effectLst/>
                            <a:latin typeface="Cambria Math" panose="02040503050406030204" pitchFamily="18" charset="0"/>
                            <a:ea typeface="+mn-ea"/>
                            <a:cs typeface="Times New Roman" panose="02020603050405020304" pitchFamily="18" charset="0"/>
                          </a:rPr>
                        </m:ctrlPr>
                      </m:dPr>
                      <m:e>
                        <m:r>
                          <a:rPr lang="en-US" altLang="zh-CN" sz="1050" b="0" i="1" kern="100" dirty="0" smtClean="0">
                            <a:effectLst/>
                            <a:latin typeface="Cambria Math" panose="02040503050406030204" pitchFamily="18" charset="0"/>
                            <a:ea typeface="+mn-ea"/>
                            <a:cs typeface="Times New Roman" panose="02020603050405020304" pitchFamily="18" charset="0"/>
                          </a:rPr>
                          <m:t>𝑁</m:t>
                        </m:r>
                        <m:r>
                          <a:rPr lang="en-US" altLang="zh-CN" sz="1050" b="0" i="1" kern="100" dirty="0" smtClean="0">
                            <a:effectLst/>
                            <a:latin typeface="Cambria Math" panose="02040503050406030204" pitchFamily="18" charset="0"/>
                            <a:ea typeface="+mn-ea"/>
                            <a:cs typeface="Times New Roman" panose="02020603050405020304" pitchFamily="18" charset="0"/>
                          </a:rPr>
                          <m:t>+1</m:t>
                        </m:r>
                      </m:e>
                    </m:d>
                    <m:r>
                      <a:rPr lang="en-US" altLang="zh-CN" sz="1050" b="0" i="1" kern="100" dirty="0" smtClean="0">
                        <a:effectLst/>
                        <a:latin typeface="Cambria Math" panose="02040503050406030204" pitchFamily="18" charset="0"/>
                        <a:ea typeface="+mn-ea"/>
                        <a:cs typeface="Times New Roman" panose="02020603050405020304" pitchFamily="18" charset="0"/>
                      </a:rPr>
                      <m:t>𝑒</m:t>
                    </m:r>
                  </m:oMath>
                </a14:m>
                <a:r>
                  <a:rPr lang="zh-CN" altLang="en-US" sz="1050" kern="100" dirty="0">
                    <a:effectLst/>
                    <a:latin typeface="等线" panose="02010600030101010101" pitchFamily="2" charset="-122"/>
                    <a:ea typeface="+mn-ea"/>
                    <a:cs typeface="Times New Roman" panose="02020603050405020304" pitchFamily="18" charset="0"/>
                  </a:rPr>
                  <a:t>的能量都为最小值，所以</a:t>
                </a:r>
                <a:r>
                  <a:rPr lang="zh-CN" altLang="zh-CN" sz="1050" kern="100" dirty="0">
                    <a:effectLst/>
                    <a:latin typeface="等线" panose="02010600030101010101" pitchFamily="2" charset="-122"/>
                    <a:ea typeface="+mn-ea"/>
                    <a:cs typeface="Times New Roman" panose="02020603050405020304" pitchFamily="18" charset="0"/>
                  </a:rPr>
                  <a:t>从</a:t>
                </a:r>
                <a14:m>
                  <m:oMath xmlns:m="http://schemas.openxmlformats.org/officeDocument/2006/math">
                    <m:r>
                      <a:rPr lang="en-US" altLang="zh-CN" sz="1050" i="1" kern="100">
                        <a:effectLst/>
                        <a:latin typeface="Cambria Math" panose="02040503050406030204" pitchFamily="18" charset="0"/>
                        <a:ea typeface="+mn-ea"/>
                        <a:cs typeface="Times New Roman" panose="02020603050405020304" pitchFamily="18" charset="0"/>
                      </a:rPr>
                      <m:t>𝑁</m:t>
                    </m:r>
                  </m:oMath>
                </a14:m>
                <a:r>
                  <a:rPr lang="zh-CN" altLang="zh-CN" sz="1050" kern="100" dirty="0">
                    <a:effectLst/>
                    <a:latin typeface="等线" panose="02010600030101010101" pitchFamily="2" charset="-122"/>
                    <a:ea typeface="+mn-ea"/>
                    <a:cs typeface="Times New Roman" panose="02020603050405020304" pitchFamily="18" charset="0"/>
                  </a:rPr>
                  <a:t>个电子添加至</a:t>
                </a:r>
                <a14:m>
                  <m:oMath xmlns:m="http://schemas.openxmlformats.org/officeDocument/2006/math">
                    <m:r>
                      <a:rPr lang="en-US" altLang="zh-CN" sz="1050" i="1" kern="100">
                        <a:effectLst/>
                        <a:latin typeface="Cambria Math" panose="02040503050406030204" pitchFamily="18" charset="0"/>
                        <a:ea typeface="+mn-ea"/>
                        <a:cs typeface="Times New Roman" panose="02020603050405020304" pitchFamily="18" charset="0"/>
                      </a:rPr>
                      <m:t>𝑁</m:t>
                    </m:r>
                    <m:r>
                      <a:rPr lang="en-US" altLang="zh-CN" sz="1050" i="1" kern="100">
                        <a:effectLst/>
                        <a:latin typeface="Cambria Math" panose="02040503050406030204" pitchFamily="18" charset="0"/>
                        <a:ea typeface="+mn-ea"/>
                        <a:cs typeface="Times New Roman" panose="02020603050405020304" pitchFamily="18" charset="0"/>
                      </a:rPr>
                      <m:t>+1</m:t>
                    </m:r>
                  </m:oMath>
                </a14:m>
                <a:r>
                  <a:rPr lang="zh-CN" altLang="zh-CN" sz="1050" kern="100" dirty="0">
                    <a:effectLst/>
                    <a:latin typeface="等线" panose="02010600030101010101" pitchFamily="2" charset="-122"/>
                    <a:ea typeface="+mn-ea"/>
                    <a:cs typeface="Times New Roman" panose="02020603050405020304" pitchFamily="18" charset="0"/>
                  </a:rPr>
                  <a:t>个电子不需要克服势垒。于是在低温下，在两极板间加上</a:t>
                </a:r>
                <a:r>
                  <a:rPr lang="zh-CN" altLang="en-US" sz="1050" kern="100" dirty="0">
                    <a:effectLst/>
                    <a:latin typeface="等线" panose="02010600030101010101" pitchFamily="2" charset="-122"/>
                    <a:ea typeface="+mn-ea"/>
                    <a:cs typeface="Times New Roman" panose="02020603050405020304" pitchFamily="18" charset="0"/>
                  </a:rPr>
                  <a:t>一个很小的</a:t>
                </a:r>
                <a:r>
                  <a:rPr lang="zh-CN" altLang="zh-CN" sz="1050" kern="100" dirty="0">
                    <a:effectLst/>
                    <a:latin typeface="等线" panose="02010600030101010101" pitchFamily="2" charset="-122"/>
                    <a:ea typeface="+mn-ea"/>
                    <a:cs typeface="Times New Roman" panose="02020603050405020304" pitchFamily="18" charset="0"/>
                  </a:rPr>
                  <a:t>偏压之后，电流随着</a:t>
                </a:r>
                <a14:m>
                  <m:oMath xmlns:m="http://schemas.openxmlformats.org/officeDocument/2006/math">
                    <m:sSub>
                      <m:sSub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050" i="1" kern="100">
                            <a:effectLst/>
                            <a:latin typeface="Cambria Math" panose="02040503050406030204" pitchFamily="18" charset="0"/>
                            <a:ea typeface="+mn-ea"/>
                            <a:cs typeface="Times New Roman" panose="02020603050405020304" pitchFamily="18" charset="0"/>
                          </a:rPr>
                          <m:t>𝑉</m:t>
                        </m:r>
                      </m:e>
                      <m:sub>
                        <m:r>
                          <a:rPr lang="en-US" altLang="zh-CN" sz="1050" i="1" kern="100">
                            <a:effectLst/>
                            <a:latin typeface="Cambria Math" panose="02040503050406030204" pitchFamily="18" charset="0"/>
                            <a:ea typeface="+mn-ea"/>
                            <a:cs typeface="Times New Roman" panose="02020603050405020304" pitchFamily="18" charset="0"/>
                          </a:rPr>
                          <m:t>𝑔</m:t>
                        </m:r>
                      </m:sub>
                    </m:sSub>
                  </m:oMath>
                </a14:m>
                <a:r>
                  <a:rPr lang="zh-CN" altLang="zh-CN" sz="1050" kern="100" dirty="0">
                    <a:effectLst/>
                    <a:latin typeface="等线" panose="02010600030101010101" pitchFamily="2" charset="-122"/>
                    <a:ea typeface="+mn-ea"/>
                    <a:cs typeface="Times New Roman" panose="02020603050405020304" pitchFamily="18" charset="0"/>
                  </a:rPr>
                  <a:t>的变化而</a:t>
                </a:r>
                <a:r>
                  <a:rPr lang="zh-CN" altLang="en-US" sz="1050" kern="100" dirty="0">
                    <a:effectLst/>
                    <a:latin typeface="等线" panose="02010600030101010101" pitchFamily="2" charset="-122"/>
                    <a:ea typeface="+mn-ea"/>
                    <a:cs typeface="Times New Roman" panose="02020603050405020304" pitchFamily="18" charset="0"/>
                  </a:rPr>
                  <a:t>发生</a:t>
                </a:r>
                <a:r>
                  <a:rPr lang="zh-CN" altLang="zh-CN" sz="1050" kern="100" dirty="0">
                    <a:effectLst/>
                    <a:latin typeface="等线" panose="02010600030101010101" pitchFamily="2" charset="-122"/>
                    <a:ea typeface="+mn-ea"/>
                    <a:cs typeface="Times New Roman" panose="02020603050405020304" pitchFamily="18" charset="0"/>
                  </a:rPr>
                  <a:t>周期性震荡，周期恰为</a:t>
                </a:r>
                <a14:m>
                  <m:oMath xmlns:m="http://schemas.openxmlformats.org/officeDocument/2006/math">
                    <m:r>
                      <a:rPr lang="en-US" altLang="zh-CN" sz="1050" i="1" kern="100">
                        <a:effectLst/>
                        <a:latin typeface="Cambria Math" panose="02040503050406030204" pitchFamily="18" charset="0"/>
                        <a:ea typeface="+mn-ea"/>
                        <a:cs typeface="Times New Roman" panose="02020603050405020304" pitchFamily="18" charset="0"/>
                      </a:rPr>
                      <m:t>𝑒</m:t>
                    </m:r>
                    <m:r>
                      <a:rPr lang="en-US" altLang="zh-CN" sz="1050" i="1" kern="100">
                        <a:effectLst/>
                        <a:latin typeface="Cambria Math" panose="02040503050406030204" pitchFamily="18" charset="0"/>
                        <a:ea typeface="+mn-ea"/>
                        <a:cs typeface="Times New Roman" panose="02020603050405020304" pitchFamily="18" charset="0"/>
                      </a:rPr>
                      <m:t>𝛥</m:t>
                    </m:r>
                    <m:sSub>
                      <m:sSub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050" i="1" kern="100">
                            <a:effectLst/>
                            <a:latin typeface="Cambria Math" panose="02040503050406030204" pitchFamily="18" charset="0"/>
                            <a:ea typeface="+mn-ea"/>
                            <a:cs typeface="Times New Roman" panose="02020603050405020304" pitchFamily="18" charset="0"/>
                          </a:rPr>
                          <m:t>𝑉</m:t>
                        </m:r>
                      </m:e>
                      <m:sub>
                        <m:r>
                          <a:rPr lang="en-US" altLang="zh-CN" sz="1050" i="1" kern="100">
                            <a:effectLst/>
                            <a:latin typeface="Cambria Math" panose="02040503050406030204" pitchFamily="18" charset="0"/>
                            <a:ea typeface="+mn-ea"/>
                            <a:cs typeface="Times New Roman" panose="02020603050405020304" pitchFamily="18" charset="0"/>
                          </a:rPr>
                          <m:t>𝑔</m:t>
                        </m:r>
                      </m:sub>
                    </m:sSub>
                    <m:r>
                      <a:rPr lang="en-US" altLang="zh-CN" sz="1050" i="1" kern="100">
                        <a:effectLst/>
                        <a:latin typeface="Cambria Math" panose="02040503050406030204" pitchFamily="18" charset="0"/>
                        <a:ea typeface="+mn-ea"/>
                        <a:cs typeface="Times New Roman" panose="02020603050405020304" pitchFamily="18" charset="0"/>
                      </a:rPr>
                      <m:t>=</m:t>
                    </m:r>
                    <m:sSup>
                      <m:sSup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050" i="1" kern="100">
                            <a:effectLst/>
                            <a:latin typeface="Cambria Math" panose="02040503050406030204" pitchFamily="18" charset="0"/>
                            <a:ea typeface="+mn-ea"/>
                            <a:cs typeface="Times New Roman" panose="02020603050405020304" pitchFamily="18" charset="0"/>
                          </a:rPr>
                          <m:t>𝑒</m:t>
                        </m:r>
                      </m:e>
                      <m:sup>
                        <m:r>
                          <a:rPr lang="en-US" altLang="zh-CN" sz="1050" i="1" kern="100">
                            <a:effectLst/>
                            <a:latin typeface="Cambria Math" panose="02040503050406030204" pitchFamily="18" charset="0"/>
                            <a:ea typeface="+mn-ea"/>
                            <a:cs typeface="Times New Roman" panose="02020603050405020304" pitchFamily="18" charset="0"/>
                          </a:rPr>
                          <m:t>2</m:t>
                        </m:r>
                      </m:sup>
                    </m:sSup>
                    <m:r>
                      <m:rPr>
                        <m:lit/>
                      </m:rPr>
                      <a:rPr lang="en-US" altLang="zh-CN" sz="1050" i="1" kern="100">
                        <a:effectLst/>
                        <a:latin typeface="Cambria Math" panose="02040503050406030204" pitchFamily="18" charset="0"/>
                        <a:ea typeface="+mn-ea"/>
                        <a:cs typeface="Times New Roman" panose="02020603050405020304" pitchFamily="18" charset="0"/>
                      </a:rPr>
                      <m:t>/</m:t>
                    </m:r>
                    <m:r>
                      <a:rPr lang="en-US" altLang="zh-CN" sz="1050" i="1" kern="100">
                        <a:effectLst/>
                        <a:latin typeface="Cambria Math" panose="02040503050406030204" pitchFamily="18" charset="0"/>
                        <a:ea typeface="+mn-ea"/>
                        <a:cs typeface="Times New Roman" panose="02020603050405020304" pitchFamily="18" charset="0"/>
                      </a:rPr>
                      <m:t>𝐶</m:t>
                    </m:r>
                  </m:oMath>
                </a14:m>
                <a:r>
                  <a:rPr lang="zh-CN" altLang="zh-CN" sz="1050" kern="100" dirty="0">
                    <a:effectLst/>
                    <a:latin typeface="等线" panose="02010600030101010101" pitchFamily="2" charset="-122"/>
                    <a:ea typeface="+mn-ea"/>
                    <a:cs typeface="Times New Roman" panose="02020603050405020304" pitchFamily="18" charset="0"/>
                  </a:rPr>
                  <a:t>。当然我们没有考虑到金属岛上电子形成的分立能级</a:t>
                </a:r>
                <a:r>
                  <a:rPr lang="zh-CN" altLang="zh-CN" sz="1050" kern="100" dirty="0" smtClean="0">
                    <a:effectLst/>
                    <a:latin typeface="等线" panose="02010600030101010101" pitchFamily="2" charset="-122"/>
                    <a:ea typeface="+mn-ea"/>
                    <a:cs typeface="Times New Roman" panose="02020603050405020304" pitchFamily="18" charset="0"/>
                  </a:rPr>
                  <a:t>，</a:t>
                </a:r>
                <a:r>
                  <a:rPr lang="zh-CN" altLang="en-US" sz="1050" kern="100" dirty="0" smtClean="0">
                    <a:effectLst/>
                    <a:latin typeface="等线" panose="02010600030101010101" pitchFamily="2" charset="-122"/>
                    <a:ea typeface="+mn-ea"/>
                    <a:cs typeface="Times New Roman" panose="02020603050405020304" pitchFamily="18" charset="0"/>
                  </a:rPr>
                  <a:t>这一修正</a:t>
                </a:r>
                <a:r>
                  <a:rPr lang="zh-CN" altLang="zh-CN" sz="1050" kern="100" dirty="0" smtClean="0">
                    <a:effectLst/>
                    <a:latin typeface="等线" panose="02010600030101010101" pitchFamily="2" charset="-122"/>
                    <a:ea typeface="+mn-ea"/>
                    <a:cs typeface="Times New Roman" panose="02020603050405020304" pitchFamily="18" charset="0"/>
                  </a:rPr>
                  <a:t>相比</a:t>
                </a:r>
                <a14:m>
                  <m:oMath xmlns:m="http://schemas.openxmlformats.org/officeDocument/2006/math">
                    <m:sSup>
                      <m:sSupPr>
                        <m:ctrlPr>
                          <a:rPr lang="zh-CN" altLang="zh-CN" sz="105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050" i="1" kern="100">
                            <a:effectLst/>
                            <a:latin typeface="Cambria Math" panose="02040503050406030204" pitchFamily="18" charset="0"/>
                            <a:ea typeface="+mn-ea"/>
                            <a:cs typeface="Times New Roman" panose="02020603050405020304" pitchFamily="18" charset="0"/>
                          </a:rPr>
                          <m:t>𝑒</m:t>
                        </m:r>
                      </m:e>
                      <m:sup>
                        <m:r>
                          <a:rPr lang="en-US" altLang="zh-CN" sz="1050" i="1" kern="100">
                            <a:effectLst/>
                            <a:latin typeface="Cambria Math" panose="02040503050406030204" pitchFamily="18" charset="0"/>
                            <a:ea typeface="+mn-ea"/>
                            <a:cs typeface="Times New Roman" panose="02020603050405020304" pitchFamily="18" charset="0"/>
                          </a:rPr>
                          <m:t>2</m:t>
                        </m:r>
                      </m:sup>
                    </m:sSup>
                    <m:r>
                      <m:rPr>
                        <m:lit/>
                      </m:rPr>
                      <a:rPr lang="en-US" altLang="zh-CN" sz="1050" i="1" kern="100">
                        <a:effectLst/>
                        <a:latin typeface="Cambria Math" panose="02040503050406030204" pitchFamily="18" charset="0"/>
                        <a:ea typeface="+mn-ea"/>
                        <a:cs typeface="Times New Roman" panose="02020603050405020304" pitchFamily="18" charset="0"/>
                      </a:rPr>
                      <m:t>/</m:t>
                    </m:r>
                    <m:r>
                      <a:rPr lang="en-US" altLang="zh-CN" sz="1050" i="1" kern="100">
                        <a:effectLst/>
                        <a:latin typeface="Cambria Math" panose="02040503050406030204" pitchFamily="18" charset="0"/>
                        <a:ea typeface="+mn-ea"/>
                        <a:cs typeface="Times New Roman" panose="02020603050405020304" pitchFamily="18" charset="0"/>
                      </a:rPr>
                      <m:t>𝐶</m:t>
                    </m:r>
                  </m:oMath>
                </a14:m>
                <a:r>
                  <a:rPr lang="zh-CN" altLang="zh-CN" sz="1050" kern="100" dirty="0">
                    <a:effectLst/>
                    <a:latin typeface="等线" panose="02010600030101010101" pitchFamily="2" charset="-122"/>
                    <a:ea typeface="+mn-ea"/>
                    <a:cs typeface="Times New Roman" panose="02020603050405020304" pitchFamily="18" charset="0"/>
                  </a:rPr>
                  <a:t>一般相当小，在后面的应用之中我们忽略了这一项</a:t>
                </a:r>
                <a:r>
                  <a:rPr lang="zh-CN" altLang="zh-CN" sz="1050" kern="100" dirty="0" smtClean="0">
                    <a:effectLst/>
                    <a:latin typeface="等线" panose="02010600030101010101" pitchFamily="2" charset="-122"/>
                    <a:ea typeface="+mn-ea"/>
                    <a:cs typeface="Times New Roman" panose="02020603050405020304" pitchFamily="18" charset="0"/>
                  </a:rPr>
                  <a:t>。</a:t>
                </a:r>
                <a:endPar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3" name="备注占位符 2"/>
              <p:cNvSpPr>
                <a:spLocks noGrp="1"/>
              </p:cNvSpPr>
              <p:nvPr>
                <p:ph type="body" idx="1"/>
              </p:nvPr>
            </p:nvSpPr>
            <p:spPr/>
            <p:txBody>
              <a:bodyPr/>
              <a:lstStyle/>
              <a:p>
                <a:pPr marL="457200" lvl="1" indent="0" algn="just">
                  <a:buFont typeface="+mj-lt"/>
                  <a:buNone/>
                </a:pPr>
                <a:r>
                  <a:rPr lang="en-US" altLang="zh-CN" sz="1050" kern="100" dirty="0">
                    <a:effectLst/>
                    <a:latin typeface="等线" panose="02010600030101010101" pitchFamily="2" charset="-122"/>
                    <a:ea typeface="等线" panose="02010600030101010101" pitchFamily="2" charset="-122"/>
                    <a:cs typeface="Times New Roman" panose="02020603050405020304" pitchFamily="18" charset="0"/>
                  </a:rPr>
                  <a:t>SET</a:t>
                </a:r>
                <a:r>
                  <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rPr>
                  <a:t>由金属岛和两边的极板构成，金属岛与外界环境之间存在电容</a:t>
                </a:r>
                <a:r>
                  <a:rPr lang="en-US" altLang="zh-CN" sz="1050" i="0" kern="100">
                    <a:effectLst/>
                    <a:latin typeface="Cambria Math" panose="02040503050406030204" pitchFamily="18" charset="0"/>
                    <a:ea typeface="等线" panose="02010600030101010101" pitchFamily="2" charset="-122"/>
                    <a:cs typeface="Times New Roman" panose="02020603050405020304" pitchFamily="18" charset="0"/>
                  </a:rPr>
                  <a:t>𝐶</a:t>
                </a:r>
                <a:r>
                  <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rPr>
                  <a:t>，设金属岛的电势为</a:t>
                </a:r>
                <a:r>
                  <a:rPr lang="en-US" altLang="zh-CN" sz="1050" i="0" kern="100">
                    <a:effectLst/>
                    <a:latin typeface="Cambria Math" panose="02040503050406030204" pitchFamily="18" charset="0"/>
                    <a:ea typeface="等线" panose="02010600030101010101" pitchFamily="2" charset="-122"/>
                    <a:cs typeface="Times New Roman" panose="02020603050405020304" pitchFamily="18" charset="0"/>
                  </a:rPr>
                  <a:t>𝑉</a:t>
                </a:r>
                <a:r>
                  <a:rPr lang="zh-CN" altLang="zh-CN" sz="1050" i="0" kern="100">
                    <a:effectLst/>
                    <a:latin typeface="Cambria Math" panose="02040503050406030204" pitchFamily="18" charset="0"/>
                    <a:ea typeface="等线" panose="02010600030101010101" pitchFamily="2" charset="-122"/>
                    <a:cs typeface="Times New Roman" panose="02020603050405020304" pitchFamily="18" charset="0"/>
                  </a:rPr>
                  <a:t>_</a:t>
                </a:r>
                <a:r>
                  <a:rPr lang="en-US" altLang="zh-CN" sz="1050" i="0" kern="100">
                    <a:effectLst/>
                    <a:latin typeface="Cambria Math" panose="02040503050406030204" pitchFamily="18" charset="0"/>
                    <a:ea typeface="等线" panose="02010600030101010101" pitchFamily="2" charset="-122"/>
                    <a:cs typeface="Times New Roman" panose="02020603050405020304" pitchFamily="18" charset="0"/>
                  </a:rPr>
                  <a:t>𝑔</a:t>
                </a:r>
                <a:r>
                  <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050" i="0" kern="100">
                    <a:effectLst/>
                    <a:latin typeface="Cambria Math" panose="02040503050406030204" pitchFamily="18" charset="0"/>
                    <a:ea typeface="等线" panose="02010600030101010101" pitchFamily="2" charset="-122"/>
                    <a:cs typeface="Times New Roman" panose="02020603050405020304" pitchFamily="18" charset="0"/>
                  </a:rPr>
                  <a:t>𝑄</a:t>
                </a:r>
                <a:r>
                  <a:rPr lang="zh-CN" altLang="zh-CN" sz="1050" i="0" kern="100">
                    <a:effectLst/>
                    <a:latin typeface="Cambria Math" panose="02040503050406030204" pitchFamily="18" charset="0"/>
                    <a:ea typeface="等线" panose="02010600030101010101" pitchFamily="2" charset="-122"/>
                    <a:cs typeface="Times New Roman" panose="02020603050405020304" pitchFamily="18" charset="0"/>
                  </a:rPr>
                  <a:t>_</a:t>
                </a:r>
                <a:r>
                  <a:rPr lang="en-US" altLang="zh-CN" sz="1050" i="0" kern="100">
                    <a:effectLst/>
                    <a:latin typeface="Cambria Math" panose="02040503050406030204" pitchFamily="18" charset="0"/>
                    <a:ea typeface="等线" panose="02010600030101010101" pitchFamily="2" charset="-122"/>
                    <a:cs typeface="Times New Roman" panose="02020603050405020304" pitchFamily="18" charset="0"/>
                  </a:rPr>
                  <a:t>0=𝑁𝑒=𝐶𝑉</a:t>
                </a:r>
                <a:r>
                  <a:rPr lang="zh-CN" altLang="zh-CN" sz="1050" i="0" kern="100">
                    <a:effectLst/>
                    <a:latin typeface="Cambria Math" panose="02040503050406030204" pitchFamily="18" charset="0"/>
                    <a:ea typeface="等线" panose="02010600030101010101" pitchFamily="2" charset="-122"/>
                    <a:cs typeface="Times New Roman" panose="02020603050405020304" pitchFamily="18" charset="0"/>
                  </a:rPr>
                  <a:t>_</a:t>
                </a:r>
                <a:r>
                  <a:rPr lang="en-US" altLang="zh-CN" sz="1050" i="0" kern="100">
                    <a:effectLst/>
                    <a:latin typeface="Cambria Math" panose="02040503050406030204" pitchFamily="18" charset="0"/>
                    <a:ea typeface="等线" panose="02010600030101010101" pitchFamily="2" charset="-122"/>
                    <a:cs typeface="Times New Roman" panose="02020603050405020304" pitchFamily="18" charset="0"/>
                  </a:rPr>
                  <a:t>𝑔</a:t>
                </a:r>
                <a:r>
                  <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rPr>
                  <a:t>。，于是体系的能量可以写作</a:t>
                </a:r>
                <a:r>
                  <a:rPr lang="en-US" altLang="zh-CN" sz="1050" i="0" kern="100">
                    <a:effectLst/>
                    <a:latin typeface="Cambria Math" panose="02040503050406030204" pitchFamily="18" charset="0"/>
                    <a:ea typeface="等线" panose="02010600030101010101" pitchFamily="2" charset="-122"/>
                    <a:cs typeface="Times New Roman" panose="02020603050405020304" pitchFamily="18" charset="0"/>
                  </a:rPr>
                  <a:t>𝐸=−𝑄𝑉</a:t>
                </a:r>
                <a:r>
                  <a:rPr lang="zh-CN" altLang="zh-CN" sz="1050" i="0" kern="100">
                    <a:effectLst/>
                    <a:latin typeface="Cambria Math" panose="02040503050406030204" pitchFamily="18" charset="0"/>
                    <a:ea typeface="等线" panose="02010600030101010101" pitchFamily="2" charset="-122"/>
                    <a:cs typeface="Times New Roman" panose="02020603050405020304" pitchFamily="18" charset="0"/>
                  </a:rPr>
                  <a:t>_</a:t>
                </a:r>
                <a:r>
                  <a:rPr lang="en-US" altLang="zh-CN" sz="1050" i="0" kern="100">
                    <a:effectLst/>
                    <a:latin typeface="Cambria Math" panose="02040503050406030204" pitchFamily="18" charset="0"/>
                    <a:ea typeface="等线" panose="02010600030101010101" pitchFamily="2" charset="-122"/>
                    <a:cs typeface="Times New Roman" panose="02020603050405020304" pitchFamily="18" charset="0"/>
                  </a:rPr>
                  <a:t>𝑔+𝑄</a:t>
                </a:r>
                <a:r>
                  <a:rPr lang="zh-CN" altLang="zh-CN" sz="1050" i="0" kern="100">
                    <a:effectLst/>
                    <a:latin typeface="Cambria Math" panose="02040503050406030204" pitchFamily="18" charset="0"/>
                    <a:ea typeface="等线" panose="02010600030101010101" pitchFamily="2" charset="-122"/>
                    <a:cs typeface="Times New Roman" panose="02020603050405020304" pitchFamily="18" charset="0"/>
                  </a:rPr>
                  <a:t>^</a:t>
                </a:r>
                <a:r>
                  <a:rPr lang="en-US" altLang="zh-CN" sz="1050" i="0" kern="100">
                    <a:effectLst/>
                    <a:latin typeface="Cambria Math" panose="02040503050406030204" pitchFamily="18" charset="0"/>
                    <a:ea typeface="等线" panose="02010600030101010101" pitchFamily="2" charset="-122"/>
                    <a:cs typeface="Times New Roman" panose="02020603050405020304" pitchFamily="18" charset="0"/>
                  </a:rPr>
                  <a:t>2 \/2𝐶</a:t>
                </a:r>
                <a:r>
                  <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rPr>
                  <a:t>将该函数的图像作出</a:t>
                </a:r>
              </a:p>
              <a:p>
                <a:pPr marL="457200" lvl="1" indent="0" algn="just">
                  <a:buFont typeface="+mj-lt"/>
                  <a:buNone/>
                </a:pPr>
                <a:endPar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endParaRPr>
              </a:p>
            </p:txBody>
          </p:sp>
        </mc:Fallback>
      </mc:AlternateContent>
      <p:sp>
        <p:nvSpPr>
          <p:cNvPr id="4" name="灯片编号占位符 3"/>
          <p:cNvSpPr>
            <a:spLocks noGrp="1"/>
          </p:cNvSpPr>
          <p:nvPr>
            <p:ph type="sldNum" sz="quarter" idx="10"/>
          </p:nvPr>
        </p:nvSpPr>
        <p:spPr/>
        <p:txBody>
          <a:bodyPr/>
          <a:lstStyle/>
          <a:p>
            <a:fld id="{C28FB5E8-557D-4DFB-81A7-8F9E1053BE41}" type="slidenum">
              <a:rPr lang="zh-CN" altLang="en-US" smtClean="0"/>
              <a:t>17</a:t>
            </a:fld>
            <a:endParaRPr lang="zh-CN" altLang="en-US"/>
          </a:p>
        </p:txBody>
      </p:sp>
    </p:spTree>
    <p:extLst>
      <p:ext uri="{BB962C8B-B14F-4D97-AF65-F5344CB8AC3E}">
        <p14:creationId xmlns:p14="http://schemas.microsoft.com/office/powerpoint/2010/main" val="2602664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zh-CN" sz="800" kern="1200" dirty="0" smtClean="0">
                    <a:solidFill>
                      <a:schemeClr val="tx1"/>
                    </a:solidFill>
                    <a:effectLst/>
                    <a:latin typeface="+mn-lt"/>
                    <a:ea typeface="+mn-ea"/>
                    <a:cs typeface="+mn-cs"/>
                  </a:rPr>
                  <a:t>在样品表面，我们需要将样品表面的电势纳入考虑范围。在实验中我们可以使用一个正弦函数描述电流。</a:t>
                </a:r>
                <a14:m>
                  <m:oMath xmlns:m="http://schemas.openxmlformats.org/officeDocument/2006/math">
                    <m:sSub>
                      <m:sSubPr>
                        <m:ctrlPr>
                          <a:rPr lang="zh-CN" altLang="zh-CN" sz="800" i="1" kern="1200">
                            <a:solidFill>
                              <a:schemeClr val="tx1"/>
                            </a:solidFill>
                            <a:effectLst/>
                            <a:latin typeface="Cambria Math" panose="02040503050406030204" pitchFamily="18" charset="0"/>
                            <a:ea typeface="+mn-ea"/>
                            <a:cs typeface="+mn-cs"/>
                          </a:rPr>
                        </m:ctrlPr>
                      </m:sSubPr>
                      <m:e>
                        <m:r>
                          <a:rPr lang="en-US" altLang="zh-CN" sz="800" i="1" kern="1200">
                            <a:solidFill>
                              <a:schemeClr val="tx1"/>
                            </a:solidFill>
                            <a:effectLst/>
                            <a:latin typeface="Cambria Math" panose="02040503050406030204" pitchFamily="18" charset="0"/>
                            <a:ea typeface="+mn-ea"/>
                            <a:cs typeface="+mn-cs"/>
                          </a:rPr>
                          <m:t>𝐼</m:t>
                        </m:r>
                      </m:e>
                      <m:sub>
                        <m:r>
                          <a:rPr lang="en-US" altLang="zh-CN" sz="800" i="1" kern="1200">
                            <a:solidFill>
                              <a:schemeClr val="tx1"/>
                            </a:solidFill>
                            <a:effectLst/>
                            <a:latin typeface="Cambria Math" panose="02040503050406030204" pitchFamily="18" charset="0"/>
                            <a:ea typeface="+mn-ea"/>
                            <a:cs typeface="+mn-cs"/>
                          </a:rPr>
                          <m:t>𝑆𝐸𝑇</m:t>
                        </m:r>
                      </m:sub>
                    </m:sSub>
                    <m:r>
                      <a:rPr lang="en-US" altLang="zh-CN" sz="800" i="1" kern="1200">
                        <a:solidFill>
                          <a:schemeClr val="tx1"/>
                        </a:solidFill>
                        <a:effectLst/>
                        <a:latin typeface="Cambria Math" panose="02040503050406030204" pitchFamily="18" charset="0"/>
                        <a:ea typeface="+mn-ea"/>
                        <a:cs typeface="+mn-cs"/>
                      </a:rPr>
                      <m:t>=</m:t>
                    </m:r>
                    <m:r>
                      <a:rPr lang="en-US" altLang="zh-CN" sz="800" i="1" kern="1200">
                        <a:solidFill>
                          <a:schemeClr val="tx1"/>
                        </a:solidFill>
                        <a:effectLst/>
                        <a:latin typeface="Cambria Math" panose="02040503050406030204" pitchFamily="18" charset="0"/>
                        <a:ea typeface="+mn-ea"/>
                        <a:cs typeface="+mn-cs"/>
                      </a:rPr>
                      <m:t>𝐴𝑠𝑖𝑛</m:t>
                    </m:r>
                    <m:r>
                      <a:rPr lang="en-US" altLang="zh-CN" sz="800" i="1" kern="1200">
                        <a:solidFill>
                          <a:schemeClr val="tx1"/>
                        </a:solidFill>
                        <a:effectLst/>
                        <a:latin typeface="Cambria Math" panose="02040503050406030204" pitchFamily="18" charset="0"/>
                        <a:ea typeface="+mn-ea"/>
                        <a:cs typeface="+mn-cs"/>
                      </a:rPr>
                      <m:t>2</m:t>
                    </m:r>
                    <m:r>
                      <m:rPr>
                        <m:sty m:val="p"/>
                      </m:rPr>
                      <a:rPr lang="en-US" altLang="zh-CN" sz="800" kern="1200">
                        <a:solidFill>
                          <a:schemeClr val="tx1"/>
                        </a:solidFill>
                        <a:effectLst/>
                        <a:latin typeface="Cambria Math" panose="02040503050406030204" pitchFamily="18" charset="0"/>
                        <a:ea typeface="+mn-ea"/>
                        <a:cs typeface="+mn-cs"/>
                      </a:rPr>
                      <m:t>π</m:t>
                    </m:r>
                    <m:r>
                      <a:rPr lang="en-US" altLang="zh-CN" sz="800" i="1" kern="1200">
                        <a:solidFill>
                          <a:schemeClr val="tx1"/>
                        </a:solidFill>
                        <a:effectLst/>
                        <a:latin typeface="Cambria Math" panose="02040503050406030204" pitchFamily="18" charset="0"/>
                        <a:ea typeface="+mn-ea"/>
                        <a:cs typeface="+mn-cs"/>
                      </a:rPr>
                      <m:t>𝐶</m:t>
                    </m:r>
                    <m:d>
                      <m:dPr>
                        <m:ctrlPr>
                          <a:rPr lang="zh-CN" altLang="zh-CN" sz="800" i="1" kern="1200">
                            <a:solidFill>
                              <a:schemeClr val="tx1"/>
                            </a:solidFill>
                            <a:effectLst/>
                            <a:latin typeface="Cambria Math" panose="02040503050406030204" pitchFamily="18" charset="0"/>
                            <a:ea typeface="+mn-ea"/>
                            <a:cs typeface="+mn-cs"/>
                          </a:rPr>
                        </m:ctrlPr>
                      </m:dPr>
                      <m:e>
                        <m:sSub>
                          <m:sSubPr>
                            <m:ctrlPr>
                              <a:rPr lang="zh-CN" altLang="zh-CN" sz="800" i="1" kern="1200">
                                <a:solidFill>
                                  <a:schemeClr val="tx1"/>
                                </a:solidFill>
                                <a:effectLst/>
                                <a:latin typeface="Cambria Math" panose="02040503050406030204" pitchFamily="18" charset="0"/>
                                <a:ea typeface="+mn-ea"/>
                                <a:cs typeface="+mn-cs"/>
                              </a:rPr>
                            </m:ctrlPr>
                          </m:sSubPr>
                          <m:e>
                            <m:r>
                              <a:rPr lang="en-US" altLang="zh-CN" sz="800" i="1" kern="1200">
                                <a:solidFill>
                                  <a:schemeClr val="tx1"/>
                                </a:solidFill>
                                <a:effectLst/>
                                <a:latin typeface="Cambria Math" panose="02040503050406030204" pitchFamily="18" charset="0"/>
                                <a:ea typeface="+mn-ea"/>
                                <a:cs typeface="+mn-cs"/>
                              </a:rPr>
                              <m:t>𝑉</m:t>
                            </m:r>
                          </m:e>
                          <m:sub>
                            <m:r>
                              <a:rPr lang="en-US" altLang="zh-CN" sz="800" i="1" kern="1200">
                                <a:solidFill>
                                  <a:schemeClr val="tx1"/>
                                </a:solidFill>
                                <a:effectLst/>
                                <a:latin typeface="Cambria Math" panose="02040503050406030204" pitchFamily="18" charset="0"/>
                                <a:ea typeface="+mn-ea"/>
                                <a:cs typeface="+mn-cs"/>
                              </a:rPr>
                              <m:t>𝑏</m:t>
                            </m:r>
                          </m:sub>
                        </m:sSub>
                        <m:r>
                          <a:rPr lang="en-US" altLang="zh-CN" sz="800" i="1" kern="1200">
                            <a:solidFill>
                              <a:schemeClr val="tx1"/>
                            </a:solidFill>
                            <a:effectLst/>
                            <a:latin typeface="Cambria Math" panose="02040503050406030204" pitchFamily="18" charset="0"/>
                            <a:ea typeface="+mn-ea"/>
                            <a:cs typeface="+mn-cs"/>
                          </a:rPr>
                          <m:t>+</m:t>
                        </m:r>
                        <m:sSub>
                          <m:sSubPr>
                            <m:ctrlPr>
                              <a:rPr lang="zh-CN" altLang="zh-CN" sz="800" i="1" kern="1200">
                                <a:solidFill>
                                  <a:schemeClr val="tx1"/>
                                </a:solidFill>
                                <a:effectLst/>
                                <a:latin typeface="Cambria Math" panose="02040503050406030204" pitchFamily="18" charset="0"/>
                                <a:ea typeface="+mn-ea"/>
                                <a:cs typeface="+mn-cs"/>
                              </a:rPr>
                            </m:ctrlPr>
                          </m:sSubPr>
                          <m:e>
                            <m:r>
                              <a:rPr lang="en-US" altLang="zh-CN" sz="800" i="1" kern="1200">
                                <a:solidFill>
                                  <a:schemeClr val="tx1"/>
                                </a:solidFill>
                                <a:effectLst/>
                                <a:latin typeface="Cambria Math" panose="02040503050406030204" pitchFamily="18" charset="0"/>
                                <a:ea typeface="+mn-ea"/>
                                <a:cs typeface="+mn-cs"/>
                              </a:rPr>
                              <m:t>𝑉</m:t>
                            </m:r>
                          </m:e>
                          <m:sub>
                            <m:r>
                              <a:rPr lang="en-US" altLang="zh-CN" sz="800" i="1" kern="1200">
                                <a:solidFill>
                                  <a:schemeClr val="tx1"/>
                                </a:solidFill>
                                <a:effectLst/>
                                <a:latin typeface="Cambria Math" panose="02040503050406030204" pitchFamily="18" charset="0"/>
                                <a:ea typeface="+mn-ea"/>
                                <a:cs typeface="+mn-cs"/>
                              </a:rPr>
                              <m:t>𝑠</m:t>
                            </m:r>
                          </m:sub>
                        </m:sSub>
                      </m:e>
                    </m:d>
                    <m:r>
                      <m:rPr>
                        <m:lit/>
                      </m:rPr>
                      <a:rPr lang="en-US" altLang="zh-CN" sz="800" i="1" kern="1200">
                        <a:solidFill>
                          <a:schemeClr val="tx1"/>
                        </a:solidFill>
                        <a:effectLst/>
                        <a:latin typeface="Cambria Math" panose="02040503050406030204" pitchFamily="18" charset="0"/>
                        <a:ea typeface="+mn-ea"/>
                        <a:cs typeface="+mn-cs"/>
                      </a:rPr>
                      <m:t>/</m:t>
                    </m:r>
                    <m:r>
                      <a:rPr lang="en-US" altLang="zh-CN" sz="800" i="1" kern="1200">
                        <a:solidFill>
                          <a:schemeClr val="tx1"/>
                        </a:solidFill>
                        <a:effectLst/>
                        <a:latin typeface="Cambria Math" panose="02040503050406030204" pitchFamily="18" charset="0"/>
                        <a:ea typeface="+mn-ea"/>
                        <a:cs typeface="+mn-cs"/>
                      </a:rPr>
                      <m:t>𝑒</m:t>
                    </m:r>
                  </m:oMath>
                </a14:m>
                <a:r>
                  <a:rPr lang="zh-CN" altLang="zh-CN" sz="800" kern="1200" dirty="0">
                    <a:solidFill>
                      <a:schemeClr val="tx1"/>
                    </a:solidFill>
                    <a:effectLst/>
                    <a:latin typeface="+mn-lt"/>
                    <a:ea typeface="+mn-ea"/>
                    <a:cs typeface="+mn-cs"/>
                  </a:rPr>
                  <a:t>其中</a:t>
                </a:r>
                <a14:m>
                  <m:oMath xmlns:m="http://schemas.openxmlformats.org/officeDocument/2006/math">
                    <m:sSub>
                      <m:sSubPr>
                        <m:ctrlPr>
                          <a:rPr lang="zh-CN" altLang="zh-CN" sz="800" i="1" kern="1200">
                            <a:solidFill>
                              <a:schemeClr val="tx1"/>
                            </a:solidFill>
                            <a:effectLst/>
                            <a:latin typeface="Cambria Math" panose="02040503050406030204" pitchFamily="18" charset="0"/>
                            <a:ea typeface="+mn-ea"/>
                            <a:cs typeface="+mn-cs"/>
                          </a:rPr>
                        </m:ctrlPr>
                      </m:sSubPr>
                      <m:e>
                        <m:r>
                          <a:rPr lang="en-US" altLang="zh-CN" sz="800" i="1" kern="1200">
                            <a:solidFill>
                              <a:schemeClr val="tx1"/>
                            </a:solidFill>
                            <a:effectLst/>
                            <a:latin typeface="Cambria Math" panose="02040503050406030204" pitchFamily="18" charset="0"/>
                            <a:ea typeface="+mn-ea"/>
                            <a:cs typeface="+mn-cs"/>
                          </a:rPr>
                          <m:t>𝑉</m:t>
                        </m:r>
                      </m:e>
                      <m:sub>
                        <m:r>
                          <a:rPr lang="en-US" altLang="zh-CN" sz="800" i="1" kern="1200">
                            <a:solidFill>
                              <a:schemeClr val="tx1"/>
                            </a:solidFill>
                            <a:effectLst/>
                            <a:latin typeface="Cambria Math" panose="02040503050406030204" pitchFamily="18" charset="0"/>
                            <a:ea typeface="+mn-ea"/>
                            <a:cs typeface="+mn-cs"/>
                          </a:rPr>
                          <m:t>𝑠</m:t>
                        </m:r>
                      </m:sub>
                    </m:sSub>
                  </m:oMath>
                </a14:m>
                <a:r>
                  <a:rPr lang="zh-CN" altLang="zh-CN" sz="800" kern="1200" dirty="0">
                    <a:solidFill>
                      <a:schemeClr val="tx1"/>
                    </a:solidFill>
                    <a:effectLst/>
                    <a:latin typeface="+mn-lt"/>
                    <a:ea typeface="+mn-ea"/>
                    <a:cs typeface="+mn-cs"/>
                  </a:rPr>
                  <a:t>是有效</a:t>
                </a:r>
                <a:r>
                  <a:rPr lang="zh-CN" altLang="zh-CN" sz="800" kern="1200" dirty="0" smtClean="0">
                    <a:solidFill>
                      <a:schemeClr val="tx1"/>
                    </a:solidFill>
                    <a:effectLst/>
                    <a:latin typeface="+mn-lt"/>
                    <a:ea typeface="+mn-ea"/>
                    <a:cs typeface="+mn-cs"/>
                  </a:rPr>
                  <a:t>表面势</a:t>
                </a:r>
                <a:endParaRPr lang="zh-CN" altLang="zh-CN" sz="800" kern="1200" dirty="0">
                  <a:solidFill>
                    <a:schemeClr val="tx1"/>
                  </a:solidFill>
                  <a:effectLst/>
                  <a:latin typeface="+mn-lt"/>
                  <a:ea typeface="+mn-ea"/>
                  <a:cs typeface="+mn-cs"/>
                </a:endParaRPr>
              </a:p>
            </p:txBody>
          </p:sp>
        </mc:Choice>
        <mc:Fallback xmlns="">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在样品表面，我们需要将样品表面的电势纳入考虑范围。在实验中我们可以使用一个正弦函数描述电流。</a:t>
                </a:r>
                <a:r>
                  <a:rPr lang="en-US" altLang="zh-CN" sz="1200" i="0" kern="1200">
                    <a:solidFill>
                      <a:schemeClr val="tx1"/>
                    </a:solidFill>
                    <a:effectLst/>
                    <a:latin typeface="+mn-lt"/>
                    <a:ea typeface="+mn-ea"/>
                    <a:cs typeface="+mn-cs"/>
                  </a:rPr>
                  <a:t>𝐼</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𝑆𝐸𝑇=𝐴𝑠𝑖𝑛2π𝐶</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𝑏+𝑉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𝑠 )\/𝑒</a:t>
                </a:r>
                <a:r>
                  <a:rPr lang="zh-CN" altLang="zh-CN" sz="1200" kern="1200" dirty="0">
                    <a:solidFill>
                      <a:schemeClr val="tx1"/>
                    </a:solidFill>
                    <a:effectLst/>
                    <a:latin typeface="+mn-lt"/>
                    <a:ea typeface="+mn-ea"/>
                    <a:cs typeface="+mn-cs"/>
                  </a:rPr>
                  <a:t>其中</a:t>
                </a:r>
                <a:r>
                  <a:rPr lang="en-US" altLang="zh-CN" sz="1200" i="0" kern="1200">
                    <a:solidFill>
                      <a:schemeClr val="tx1"/>
                    </a:solidFill>
                    <a:effectLst/>
                    <a:latin typeface="+mn-lt"/>
                    <a:ea typeface="+mn-ea"/>
                    <a:cs typeface="+mn-cs"/>
                  </a:rPr>
                  <a:t>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𝑠</a:t>
                </a:r>
                <a:r>
                  <a:rPr lang="zh-CN" altLang="zh-CN" sz="1200" kern="1200" dirty="0">
                    <a:solidFill>
                      <a:schemeClr val="tx1"/>
                    </a:solidFill>
                    <a:effectLst/>
                    <a:latin typeface="+mn-lt"/>
                    <a:ea typeface="+mn-ea"/>
                    <a:cs typeface="+mn-cs"/>
                  </a:rPr>
                  <a:t>是有效表面势。</a:t>
                </a:r>
              </a:p>
              <a:p>
                <a:r>
                  <a:rPr lang="zh-CN" altLang="zh-CN" sz="1200" kern="1200" dirty="0">
                    <a:solidFill>
                      <a:schemeClr val="tx1"/>
                    </a:solidFill>
                    <a:effectLst/>
                    <a:latin typeface="+mn-lt"/>
                    <a:ea typeface="+mn-ea"/>
                    <a:cs typeface="+mn-cs"/>
                  </a:rPr>
                  <a:t>把</a:t>
                </a:r>
                <a:r>
                  <a:rPr lang="en-US" altLang="zh-CN" sz="1200" kern="1200" dirty="0">
                    <a:solidFill>
                      <a:schemeClr val="tx1"/>
                    </a:solidFill>
                    <a:effectLst/>
                    <a:latin typeface="+mn-lt"/>
                    <a:ea typeface="+mn-ea"/>
                    <a:cs typeface="+mn-cs"/>
                  </a:rPr>
                  <a:t>SET</a:t>
                </a:r>
                <a:r>
                  <a:rPr lang="zh-CN" altLang="zh-CN" sz="1200" kern="1200" dirty="0">
                    <a:solidFill>
                      <a:schemeClr val="tx1"/>
                    </a:solidFill>
                    <a:effectLst/>
                    <a:latin typeface="+mn-lt"/>
                    <a:ea typeface="+mn-ea"/>
                    <a:cs typeface="+mn-cs"/>
                  </a:rPr>
                  <a:t>安装在一个针尖上，我们就可以通过在不同的</a:t>
                </a:r>
                <a:r>
                  <a:rPr lang="en-US" altLang="zh-CN" sz="1200" i="0" kern="1200">
                    <a:solidFill>
                      <a:schemeClr val="tx1"/>
                    </a:solidFill>
                    <a:effectLst/>
                    <a:latin typeface="+mn-lt"/>
                    <a:ea typeface="+mn-ea"/>
                    <a:cs typeface="+mn-cs"/>
                  </a:rPr>
                  <a:t>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𝑏</a:t>
                </a:r>
                <a:r>
                  <a:rPr lang="zh-CN" altLang="zh-CN" sz="1200" kern="1200" dirty="0">
                    <a:solidFill>
                      <a:schemeClr val="tx1"/>
                    </a:solidFill>
                    <a:effectLst/>
                    <a:latin typeface="+mn-lt"/>
                    <a:ea typeface="+mn-ea"/>
                    <a:cs typeface="+mn-cs"/>
                  </a:rPr>
                  <a:t>下扫描样品来得到样品表面不同位置的表面电势信息和与金属岛之间的电容</a:t>
                </a:r>
                <a:r>
                  <a:rPr lang="en-US" altLang="zh-CN" sz="1200" i="0" kern="1200">
                    <a:solidFill>
                      <a:schemeClr val="tx1"/>
                    </a:solidFill>
                    <a:effectLst/>
                    <a:latin typeface="+mn-lt"/>
                    <a:ea typeface="+mn-ea"/>
                    <a:cs typeface="+mn-cs"/>
                  </a:rPr>
                  <a:t>𝐶</a:t>
                </a:r>
                <a:r>
                  <a:rPr lang="zh-CN" altLang="zh-CN" sz="1200" kern="1200" dirty="0">
                    <a:solidFill>
                      <a:schemeClr val="tx1"/>
                    </a:solidFill>
                    <a:effectLst/>
                    <a:latin typeface="+mn-lt"/>
                    <a:ea typeface="+mn-ea"/>
                    <a:cs typeface="+mn-cs"/>
                  </a:rPr>
                  <a:t>，如</a:t>
                </a:r>
                <a:r>
                  <a:rPr lang="en-US" altLang="zh-CN" sz="1200" kern="1200" dirty="0">
                    <a:solidFill>
                      <a:schemeClr val="tx1"/>
                    </a:solidFill>
                    <a:effectLst/>
                    <a:latin typeface="+mn-lt"/>
                    <a:ea typeface="+mn-ea"/>
                    <a:cs typeface="+mn-cs"/>
                  </a:rPr>
                  <a:t>Fig. 1. </a:t>
                </a:r>
                <a:r>
                  <a:rPr lang="zh-CN" altLang="zh-CN" sz="1200" kern="1200" dirty="0">
                    <a:solidFill>
                      <a:schemeClr val="tx1"/>
                    </a:solidFill>
                    <a:effectLst/>
                    <a:latin typeface="+mn-lt"/>
                    <a:ea typeface="+mn-ea"/>
                    <a:cs typeface="+mn-cs"/>
                  </a:rPr>
                  <a:t>所示。</a:t>
                </a:r>
              </a:p>
              <a:p>
                <a:r>
                  <a:rPr lang="zh-CN" altLang="zh-CN" sz="1200" kern="1200" dirty="0">
                    <a:solidFill>
                      <a:schemeClr val="tx1"/>
                    </a:solidFill>
                    <a:effectLst/>
                    <a:latin typeface="+mn-lt"/>
                    <a:ea typeface="+mn-ea"/>
                    <a:cs typeface="+mn-cs"/>
                  </a:rPr>
                  <a:t>在进行实验的过程中，注意到</a:t>
                </a:r>
                <a:r>
                  <a:rPr lang="en-US" altLang="zh-CN" sz="1200" i="0" kern="1200">
                    <a:solidFill>
                      <a:schemeClr val="tx1"/>
                    </a:solidFill>
                    <a:effectLst/>
                    <a:latin typeface="+mn-lt"/>
                    <a:ea typeface="+mn-ea"/>
                    <a:cs typeface="+mn-cs"/>
                  </a:rPr>
                  <a:t>𝐶</a:t>
                </a:r>
                <a:r>
                  <a:rPr lang="zh-CN" altLang="zh-CN" sz="1200" kern="1200" dirty="0">
                    <a:solidFill>
                      <a:schemeClr val="tx1"/>
                    </a:solidFill>
                    <a:effectLst/>
                    <a:latin typeface="+mn-lt"/>
                    <a:ea typeface="+mn-ea"/>
                    <a:cs typeface="+mn-cs"/>
                  </a:rPr>
                  <a:t>越大，震荡的周期会越小，如</a:t>
                </a:r>
                <a:r>
                  <a:rPr lang="en-US" altLang="zh-CN" sz="1200" kern="1200" dirty="0">
                    <a:solidFill>
                      <a:schemeClr val="tx1"/>
                    </a:solidFill>
                    <a:effectLst/>
                    <a:latin typeface="+mn-lt"/>
                    <a:ea typeface="+mn-ea"/>
                    <a:cs typeface="+mn-cs"/>
                  </a:rPr>
                  <a:t>Fig. 2. </a:t>
                </a:r>
                <a:r>
                  <a:rPr lang="zh-CN" altLang="zh-CN" sz="1200" kern="1200" dirty="0">
                    <a:solidFill>
                      <a:schemeClr val="tx1"/>
                    </a:solidFill>
                    <a:effectLst/>
                    <a:latin typeface="+mn-lt"/>
                    <a:ea typeface="+mn-ea"/>
                    <a:cs typeface="+mn-cs"/>
                  </a:rPr>
                  <a:t>所示，我们探测的精度就会更高，所以我们将针尖尽可能地放置在靠近表面的位置。</a:t>
                </a:r>
              </a:p>
              <a:p>
                <a:pPr marL="457200" lvl="1" indent="0" algn="just">
                  <a:buFont typeface="+mj-lt"/>
                  <a:buNone/>
                </a:pPr>
                <a:endPar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endParaRPr>
              </a:p>
            </p:txBody>
          </p:sp>
        </mc:Fallback>
      </mc:AlternateContent>
      <p:sp>
        <p:nvSpPr>
          <p:cNvPr id="4" name="灯片编号占位符 3"/>
          <p:cNvSpPr>
            <a:spLocks noGrp="1"/>
          </p:cNvSpPr>
          <p:nvPr>
            <p:ph type="sldNum" sz="quarter" idx="10"/>
          </p:nvPr>
        </p:nvSpPr>
        <p:spPr/>
        <p:txBody>
          <a:bodyPr/>
          <a:lstStyle/>
          <a:p>
            <a:fld id="{C28FB5E8-557D-4DFB-81A7-8F9E1053BE41}" type="slidenum">
              <a:rPr lang="zh-CN" altLang="en-US" smtClean="0"/>
              <a:t>18</a:t>
            </a:fld>
            <a:endParaRPr lang="zh-CN" altLang="en-US"/>
          </a:p>
        </p:txBody>
      </p:sp>
    </p:spTree>
    <p:extLst>
      <p:ext uri="{BB962C8B-B14F-4D97-AF65-F5344CB8AC3E}">
        <p14:creationId xmlns:p14="http://schemas.microsoft.com/office/powerpoint/2010/main" val="375600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把</a:t>
                </a:r>
                <a:r>
                  <a:rPr lang="en-US" altLang="zh-CN" sz="1200" kern="1200" dirty="0">
                    <a:solidFill>
                      <a:schemeClr val="tx1"/>
                    </a:solidFill>
                    <a:effectLst/>
                    <a:latin typeface="+mn-lt"/>
                    <a:ea typeface="+mn-ea"/>
                    <a:cs typeface="+mn-cs"/>
                  </a:rPr>
                  <a:t>SET</a:t>
                </a:r>
                <a:r>
                  <a:rPr lang="zh-CN" altLang="zh-CN" sz="1200" kern="1200" dirty="0">
                    <a:solidFill>
                      <a:schemeClr val="tx1"/>
                    </a:solidFill>
                    <a:effectLst/>
                    <a:latin typeface="+mn-lt"/>
                    <a:ea typeface="+mn-ea"/>
                    <a:cs typeface="+mn-cs"/>
                  </a:rPr>
                  <a:t>安装在一个针尖上，我们就可以通过在不同的</a:t>
                </a:r>
                <a14:m>
                  <m:oMath xmlns:m="http://schemas.openxmlformats.org/officeDocument/2006/math">
                    <m:sSub>
                      <m:sSubPr>
                        <m:ctrlPr>
                          <a:rPr lang="zh-CN" altLang="zh-CN" sz="1200" i="1" kern="1200">
                            <a:solidFill>
                              <a:schemeClr val="tx1"/>
                            </a:solidFill>
                            <a:effectLst/>
                            <a:latin typeface="Cambria Math" panose="02040503050406030204" pitchFamily="18" charset="0"/>
                            <a:ea typeface="+mn-ea"/>
                            <a:cs typeface="+mn-cs"/>
                          </a:rPr>
                        </m:ctrlPr>
                      </m:sSubPr>
                      <m:e>
                        <m:r>
                          <a:rPr lang="en-US" altLang="zh-CN" sz="1200" i="1" kern="1200">
                            <a:solidFill>
                              <a:schemeClr val="tx1"/>
                            </a:solidFill>
                            <a:effectLst/>
                            <a:latin typeface="Cambria Math" panose="02040503050406030204" pitchFamily="18" charset="0"/>
                            <a:ea typeface="+mn-ea"/>
                            <a:cs typeface="+mn-cs"/>
                          </a:rPr>
                          <m:t>𝑉</m:t>
                        </m:r>
                      </m:e>
                      <m:sub>
                        <m:r>
                          <a:rPr lang="en-US" altLang="zh-CN" sz="1200" i="1" kern="1200">
                            <a:solidFill>
                              <a:schemeClr val="tx1"/>
                            </a:solidFill>
                            <a:effectLst/>
                            <a:latin typeface="Cambria Math" panose="02040503050406030204" pitchFamily="18" charset="0"/>
                            <a:ea typeface="+mn-ea"/>
                            <a:cs typeface="+mn-cs"/>
                          </a:rPr>
                          <m:t>𝑏</m:t>
                        </m:r>
                      </m:sub>
                    </m:sSub>
                  </m:oMath>
                </a14:m>
                <a:r>
                  <a:rPr lang="zh-CN" altLang="zh-CN" sz="1200" kern="1200" dirty="0">
                    <a:solidFill>
                      <a:schemeClr val="tx1"/>
                    </a:solidFill>
                    <a:effectLst/>
                    <a:latin typeface="+mn-lt"/>
                    <a:ea typeface="+mn-ea"/>
                    <a:cs typeface="+mn-cs"/>
                  </a:rPr>
                  <a:t>下扫描样品来得到样品表面不同位置的表面电势信息和与金属岛之间的电容</a:t>
                </a:r>
                <a14:m>
                  <m:oMath xmlns:m="http://schemas.openxmlformats.org/officeDocument/2006/math">
                    <m:r>
                      <a:rPr lang="en-US" altLang="zh-CN" sz="1200" i="1" kern="1200">
                        <a:solidFill>
                          <a:schemeClr val="tx1"/>
                        </a:solidFill>
                        <a:effectLst/>
                        <a:latin typeface="Cambria Math" panose="02040503050406030204" pitchFamily="18" charset="0"/>
                        <a:ea typeface="+mn-ea"/>
                        <a:cs typeface="+mn-cs"/>
                      </a:rPr>
                      <m:t>𝐶</m:t>
                    </m:r>
                  </m:oMath>
                </a14:m>
                <a:r>
                  <a:rPr lang="zh-CN" altLang="zh-CN" sz="1200" kern="1200" dirty="0">
                    <a:solidFill>
                      <a:schemeClr val="tx1"/>
                    </a:solidFill>
                    <a:effectLst/>
                    <a:latin typeface="+mn-lt"/>
                    <a:ea typeface="+mn-ea"/>
                    <a:cs typeface="+mn-cs"/>
                  </a:rPr>
                  <a:t>，如</a:t>
                </a:r>
                <a:r>
                  <a:rPr lang="en-US" altLang="zh-CN" sz="1200" kern="1200" dirty="0">
                    <a:solidFill>
                      <a:schemeClr val="tx1"/>
                    </a:solidFill>
                    <a:effectLst/>
                    <a:latin typeface="+mn-lt"/>
                    <a:ea typeface="+mn-ea"/>
                    <a:cs typeface="+mn-cs"/>
                  </a:rPr>
                  <a:t>Fig. 1. </a:t>
                </a:r>
                <a:r>
                  <a:rPr lang="zh-CN" altLang="zh-CN" sz="1200" kern="1200" dirty="0">
                    <a:solidFill>
                      <a:schemeClr val="tx1"/>
                    </a:solidFill>
                    <a:effectLst/>
                    <a:latin typeface="+mn-lt"/>
                    <a:ea typeface="+mn-ea"/>
                    <a:cs typeface="+mn-cs"/>
                  </a:rPr>
                  <a:t>所示</a:t>
                </a:r>
                <a:r>
                  <a:rPr lang="zh-CN" altLang="zh-CN"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在进行实验的过程中，注意到</a:t>
                </a:r>
                <a14:m>
                  <m:oMath xmlns:m="http://schemas.openxmlformats.org/officeDocument/2006/math">
                    <m:r>
                      <a:rPr lang="en-US" altLang="zh-CN" sz="1200" i="1" kern="1200">
                        <a:solidFill>
                          <a:schemeClr val="tx1"/>
                        </a:solidFill>
                        <a:effectLst/>
                        <a:latin typeface="Cambria Math" panose="02040503050406030204" pitchFamily="18" charset="0"/>
                        <a:ea typeface="+mn-ea"/>
                        <a:cs typeface="+mn-cs"/>
                      </a:rPr>
                      <m:t>𝐶</m:t>
                    </m:r>
                  </m:oMath>
                </a14:m>
                <a:r>
                  <a:rPr lang="zh-CN" altLang="zh-CN" sz="1200" kern="1200" dirty="0">
                    <a:solidFill>
                      <a:schemeClr val="tx1"/>
                    </a:solidFill>
                    <a:effectLst/>
                    <a:latin typeface="+mn-lt"/>
                    <a:ea typeface="+mn-ea"/>
                    <a:cs typeface="+mn-cs"/>
                  </a:rPr>
                  <a:t>越大，震荡的周期会越小，如</a:t>
                </a:r>
                <a:r>
                  <a:rPr lang="en-US" altLang="zh-CN" sz="1200" kern="1200" dirty="0">
                    <a:solidFill>
                      <a:schemeClr val="tx1"/>
                    </a:solidFill>
                    <a:effectLst/>
                    <a:latin typeface="+mn-lt"/>
                    <a:ea typeface="+mn-ea"/>
                    <a:cs typeface="+mn-cs"/>
                  </a:rPr>
                  <a:t>Fig. 2. </a:t>
                </a:r>
                <a:r>
                  <a:rPr lang="zh-CN" altLang="zh-CN" sz="1200" kern="1200" dirty="0">
                    <a:solidFill>
                      <a:schemeClr val="tx1"/>
                    </a:solidFill>
                    <a:effectLst/>
                    <a:latin typeface="+mn-lt"/>
                    <a:ea typeface="+mn-ea"/>
                    <a:cs typeface="+mn-cs"/>
                  </a:rPr>
                  <a:t>所示，我们探测的精度就会更高，所以我们将针尖尽可能地放置在靠近表面的</a:t>
                </a:r>
                <a:r>
                  <a:rPr lang="zh-CN" altLang="zh-CN" sz="1200" kern="1200" dirty="0" smtClean="0">
                    <a:solidFill>
                      <a:schemeClr val="tx1"/>
                    </a:solidFill>
                    <a:effectLst/>
                    <a:latin typeface="+mn-lt"/>
                    <a:ea typeface="+mn-ea"/>
                    <a:cs typeface="+mn-cs"/>
                  </a:rPr>
                  <a:t>位置</a:t>
                </a:r>
                <a:endParaRPr lang="en-US" altLang="zh-CN" sz="1200" kern="1200" dirty="0">
                  <a:solidFill>
                    <a:schemeClr val="tx1"/>
                  </a:solidFill>
                  <a:effectLst/>
                  <a:latin typeface="+mn-lt"/>
                  <a:ea typeface="+mn-ea"/>
                  <a:cs typeface="+mn-cs"/>
                </a:endParaRPr>
              </a:p>
            </p:txBody>
          </p:sp>
        </mc:Choice>
        <mc:Fallback xmlns="">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在样品表面，我们需要将样品表面的电势纳入考虑范围。在实验中我们可以使用一个正弦函数描述电流。</a:t>
                </a:r>
                <a:r>
                  <a:rPr lang="en-US" altLang="zh-CN" sz="1200" i="0" kern="1200">
                    <a:solidFill>
                      <a:schemeClr val="tx1"/>
                    </a:solidFill>
                    <a:effectLst/>
                    <a:latin typeface="+mn-lt"/>
                    <a:ea typeface="+mn-ea"/>
                    <a:cs typeface="+mn-cs"/>
                  </a:rPr>
                  <a:t>𝐼</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𝑆𝐸𝑇=𝐴𝑠𝑖𝑛2π𝐶</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𝑏+𝑉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𝑠 )\/𝑒</a:t>
                </a:r>
                <a:r>
                  <a:rPr lang="zh-CN" altLang="zh-CN" sz="1200" kern="1200" dirty="0">
                    <a:solidFill>
                      <a:schemeClr val="tx1"/>
                    </a:solidFill>
                    <a:effectLst/>
                    <a:latin typeface="+mn-lt"/>
                    <a:ea typeface="+mn-ea"/>
                    <a:cs typeface="+mn-cs"/>
                  </a:rPr>
                  <a:t>其中</a:t>
                </a:r>
                <a:r>
                  <a:rPr lang="en-US" altLang="zh-CN" sz="1200" i="0" kern="1200">
                    <a:solidFill>
                      <a:schemeClr val="tx1"/>
                    </a:solidFill>
                    <a:effectLst/>
                    <a:latin typeface="+mn-lt"/>
                    <a:ea typeface="+mn-ea"/>
                    <a:cs typeface="+mn-cs"/>
                  </a:rPr>
                  <a:t>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𝑠</a:t>
                </a:r>
                <a:r>
                  <a:rPr lang="zh-CN" altLang="zh-CN" sz="1200" kern="1200" dirty="0">
                    <a:solidFill>
                      <a:schemeClr val="tx1"/>
                    </a:solidFill>
                    <a:effectLst/>
                    <a:latin typeface="+mn-lt"/>
                    <a:ea typeface="+mn-ea"/>
                    <a:cs typeface="+mn-cs"/>
                  </a:rPr>
                  <a:t>是有效表面势。</a:t>
                </a:r>
              </a:p>
              <a:p>
                <a:r>
                  <a:rPr lang="zh-CN" altLang="zh-CN" sz="1200" kern="1200" dirty="0">
                    <a:solidFill>
                      <a:schemeClr val="tx1"/>
                    </a:solidFill>
                    <a:effectLst/>
                    <a:latin typeface="+mn-lt"/>
                    <a:ea typeface="+mn-ea"/>
                    <a:cs typeface="+mn-cs"/>
                  </a:rPr>
                  <a:t>把</a:t>
                </a:r>
                <a:r>
                  <a:rPr lang="en-US" altLang="zh-CN" sz="1200" kern="1200" dirty="0">
                    <a:solidFill>
                      <a:schemeClr val="tx1"/>
                    </a:solidFill>
                    <a:effectLst/>
                    <a:latin typeface="+mn-lt"/>
                    <a:ea typeface="+mn-ea"/>
                    <a:cs typeface="+mn-cs"/>
                  </a:rPr>
                  <a:t>SET</a:t>
                </a:r>
                <a:r>
                  <a:rPr lang="zh-CN" altLang="zh-CN" sz="1200" kern="1200" dirty="0">
                    <a:solidFill>
                      <a:schemeClr val="tx1"/>
                    </a:solidFill>
                    <a:effectLst/>
                    <a:latin typeface="+mn-lt"/>
                    <a:ea typeface="+mn-ea"/>
                    <a:cs typeface="+mn-cs"/>
                  </a:rPr>
                  <a:t>安装在一个针尖上，我们就可以通过在不同的</a:t>
                </a:r>
                <a:r>
                  <a:rPr lang="en-US" altLang="zh-CN" sz="1200" i="0" kern="1200">
                    <a:solidFill>
                      <a:schemeClr val="tx1"/>
                    </a:solidFill>
                    <a:effectLst/>
                    <a:latin typeface="+mn-lt"/>
                    <a:ea typeface="+mn-ea"/>
                    <a:cs typeface="+mn-cs"/>
                  </a:rPr>
                  <a:t>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𝑏</a:t>
                </a:r>
                <a:r>
                  <a:rPr lang="zh-CN" altLang="zh-CN" sz="1200" kern="1200" dirty="0">
                    <a:solidFill>
                      <a:schemeClr val="tx1"/>
                    </a:solidFill>
                    <a:effectLst/>
                    <a:latin typeface="+mn-lt"/>
                    <a:ea typeface="+mn-ea"/>
                    <a:cs typeface="+mn-cs"/>
                  </a:rPr>
                  <a:t>下扫描样品来得到样品表面不同位置的表面电势信息和与金属岛之间的电容</a:t>
                </a:r>
                <a:r>
                  <a:rPr lang="en-US" altLang="zh-CN" sz="1200" i="0" kern="1200">
                    <a:solidFill>
                      <a:schemeClr val="tx1"/>
                    </a:solidFill>
                    <a:effectLst/>
                    <a:latin typeface="+mn-lt"/>
                    <a:ea typeface="+mn-ea"/>
                    <a:cs typeface="+mn-cs"/>
                  </a:rPr>
                  <a:t>𝐶</a:t>
                </a:r>
                <a:r>
                  <a:rPr lang="zh-CN" altLang="zh-CN" sz="1200" kern="1200" dirty="0">
                    <a:solidFill>
                      <a:schemeClr val="tx1"/>
                    </a:solidFill>
                    <a:effectLst/>
                    <a:latin typeface="+mn-lt"/>
                    <a:ea typeface="+mn-ea"/>
                    <a:cs typeface="+mn-cs"/>
                  </a:rPr>
                  <a:t>，如</a:t>
                </a:r>
                <a:r>
                  <a:rPr lang="en-US" altLang="zh-CN" sz="1200" kern="1200" dirty="0">
                    <a:solidFill>
                      <a:schemeClr val="tx1"/>
                    </a:solidFill>
                    <a:effectLst/>
                    <a:latin typeface="+mn-lt"/>
                    <a:ea typeface="+mn-ea"/>
                    <a:cs typeface="+mn-cs"/>
                  </a:rPr>
                  <a:t>Fig. 1. </a:t>
                </a:r>
                <a:r>
                  <a:rPr lang="zh-CN" altLang="zh-CN" sz="1200" kern="1200" dirty="0">
                    <a:solidFill>
                      <a:schemeClr val="tx1"/>
                    </a:solidFill>
                    <a:effectLst/>
                    <a:latin typeface="+mn-lt"/>
                    <a:ea typeface="+mn-ea"/>
                    <a:cs typeface="+mn-cs"/>
                  </a:rPr>
                  <a:t>所示。</a:t>
                </a:r>
                <a:endParaRPr lang="en-US" altLang="zh-CN" sz="1200" kern="1200" dirty="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在进行实验的过程中，注意到</a:t>
                </a:r>
                <a:r>
                  <a:rPr lang="en-US" altLang="zh-CN" sz="1200" i="0" kern="1200">
                    <a:solidFill>
                      <a:schemeClr val="tx1"/>
                    </a:solidFill>
                    <a:effectLst/>
                    <a:latin typeface="+mn-lt"/>
                    <a:ea typeface="+mn-ea"/>
                    <a:cs typeface="+mn-cs"/>
                  </a:rPr>
                  <a:t>𝐶</a:t>
                </a:r>
                <a:r>
                  <a:rPr lang="zh-CN" altLang="zh-CN" sz="1200" kern="1200" dirty="0">
                    <a:solidFill>
                      <a:schemeClr val="tx1"/>
                    </a:solidFill>
                    <a:effectLst/>
                    <a:latin typeface="+mn-lt"/>
                    <a:ea typeface="+mn-ea"/>
                    <a:cs typeface="+mn-cs"/>
                  </a:rPr>
                  <a:t>越大，震荡的周期会越小，如</a:t>
                </a:r>
                <a:r>
                  <a:rPr lang="en-US" altLang="zh-CN" sz="1200" kern="1200" dirty="0">
                    <a:solidFill>
                      <a:schemeClr val="tx1"/>
                    </a:solidFill>
                    <a:effectLst/>
                    <a:latin typeface="+mn-lt"/>
                    <a:ea typeface="+mn-ea"/>
                    <a:cs typeface="+mn-cs"/>
                  </a:rPr>
                  <a:t>Fig. 2. </a:t>
                </a:r>
                <a:r>
                  <a:rPr lang="zh-CN" altLang="zh-CN" sz="1200" kern="1200" dirty="0">
                    <a:solidFill>
                      <a:schemeClr val="tx1"/>
                    </a:solidFill>
                    <a:effectLst/>
                    <a:latin typeface="+mn-lt"/>
                    <a:ea typeface="+mn-ea"/>
                    <a:cs typeface="+mn-cs"/>
                  </a:rPr>
                  <a:t>所示，我们探测的精度就会更高，所以我们将针尖尽可能地放置在靠近表面的位置。</a:t>
                </a:r>
                <a:endParaRPr lang="en-US" altLang="zh-CN" sz="105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p:txBody>
          </p:sp>
        </mc:Fallback>
      </mc:AlternateContent>
      <p:sp>
        <p:nvSpPr>
          <p:cNvPr id="4" name="灯片编号占位符 3"/>
          <p:cNvSpPr>
            <a:spLocks noGrp="1"/>
          </p:cNvSpPr>
          <p:nvPr>
            <p:ph type="sldNum" sz="quarter" idx="10"/>
          </p:nvPr>
        </p:nvSpPr>
        <p:spPr/>
        <p:txBody>
          <a:bodyPr/>
          <a:lstStyle/>
          <a:p>
            <a:fld id="{C28FB5E8-557D-4DFB-81A7-8F9E1053BE41}" type="slidenum">
              <a:rPr lang="zh-CN" altLang="en-US" smtClean="0"/>
              <a:t>19</a:t>
            </a:fld>
            <a:endParaRPr lang="zh-CN" altLang="en-US"/>
          </a:p>
        </p:txBody>
      </p:sp>
    </p:spTree>
    <p:extLst>
      <p:ext uri="{BB962C8B-B14F-4D97-AF65-F5344CB8AC3E}">
        <p14:creationId xmlns:p14="http://schemas.microsoft.com/office/powerpoint/2010/main" val="3121143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要讲基于量子传感的扫描探针技术，首先咱们就来介绍介绍量子传感是个啥。</a:t>
            </a:r>
          </a:p>
          <a:p>
            <a:r>
              <a:rPr lang="en-US" altLang="zh-CN" sz="1200" kern="1200" dirty="0" smtClean="0">
                <a:solidFill>
                  <a:schemeClr val="tx1"/>
                </a:solidFill>
                <a:effectLst/>
                <a:latin typeface="+mn-lt"/>
                <a:ea typeface="+mn-ea"/>
                <a:cs typeface="+mn-cs"/>
              </a:rPr>
              <a:t>Quantum sensing</a:t>
            </a:r>
            <a:r>
              <a:rPr lang="zh-CN" altLang="zh-CN" sz="1200" kern="1200" dirty="0" smtClean="0">
                <a:solidFill>
                  <a:schemeClr val="tx1"/>
                </a:solidFill>
                <a:effectLst/>
                <a:latin typeface="+mn-lt"/>
                <a:ea typeface="+mn-ea"/>
                <a:cs typeface="+mn-cs"/>
              </a:rPr>
              <a:t>，简单来说就是利用量子性质来对物理量进行测量。根据相关文献，具体地可以分为三类：一是利用一个量子元件，二是利用空间或者时间上的量子相干性，三是利用量子纠缠。目前实现了扫描探针的量子传感技术主要有这么几种，这也是我们接下来的报告的几个组成部分。这几种技术在量子传感上的分类呢，我们在这里先直接给出来。</a:t>
            </a:r>
          </a:p>
        </p:txBody>
      </p:sp>
      <p:sp>
        <p:nvSpPr>
          <p:cNvPr id="4" name="灯片编号占位符 3"/>
          <p:cNvSpPr>
            <a:spLocks noGrp="1"/>
          </p:cNvSpPr>
          <p:nvPr>
            <p:ph type="sldNum" sz="quarter" idx="10"/>
          </p:nvPr>
        </p:nvSpPr>
        <p:spPr/>
        <p:txBody>
          <a:bodyPr/>
          <a:lstStyle/>
          <a:p>
            <a:fld id="{C28FB5E8-557D-4DFB-81A7-8F9E1053BE41}" type="slidenum">
              <a:rPr lang="zh-CN" altLang="en-US" smtClean="0"/>
              <a:t>2</a:t>
            </a:fld>
            <a:endParaRPr lang="zh-CN" altLang="en-US"/>
          </a:p>
        </p:txBody>
      </p:sp>
    </p:spTree>
    <p:extLst>
      <p:ext uri="{BB962C8B-B14F-4D97-AF65-F5344CB8AC3E}">
        <p14:creationId xmlns:p14="http://schemas.microsoft.com/office/powerpoint/2010/main" val="4126147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050" kern="100" dirty="0" smtClean="0">
                    <a:solidFill>
                      <a:schemeClr val="tx1"/>
                    </a:solidFill>
                    <a:effectLst/>
                    <a:latin typeface="等线" panose="02010600030101010101" pitchFamily="2" charset="-122"/>
                    <a:ea typeface="+mn-ea"/>
                    <a:cs typeface="Times New Roman" panose="02020603050405020304" pitchFamily="18" charset="0"/>
                  </a:rPr>
                  <a:t>Fig.</a:t>
                </a:r>
                <a:r>
                  <a:rPr lang="zh-CN" altLang="en-US" sz="1050" kern="100" dirty="0">
                    <a:solidFill>
                      <a:schemeClr val="tx1"/>
                    </a:solidFill>
                    <a:effectLst/>
                    <a:latin typeface="等线" panose="02010600030101010101" pitchFamily="2" charset="-122"/>
                    <a:ea typeface="+mn-ea"/>
                    <a:cs typeface="Times New Roman" panose="02020603050405020304" pitchFamily="18" charset="0"/>
                  </a:rPr>
                  <a:t> </a:t>
                </a:r>
                <a:r>
                  <a:rPr lang="en-US" altLang="zh-CN" sz="1050" kern="100" dirty="0">
                    <a:solidFill>
                      <a:schemeClr val="tx1"/>
                    </a:solidFill>
                    <a:effectLst/>
                    <a:latin typeface="等线" panose="02010600030101010101" pitchFamily="2" charset="-122"/>
                    <a:ea typeface="+mn-ea"/>
                    <a:cs typeface="Times New Roman" panose="02020603050405020304" pitchFamily="18" charset="0"/>
                  </a:rPr>
                  <a:t>5. </a:t>
                </a:r>
                <a:r>
                  <a:rPr lang="zh-CN" altLang="en-US" sz="1050" kern="100" dirty="0">
                    <a:solidFill>
                      <a:schemeClr val="tx1"/>
                    </a:solidFill>
                    <a:effectLst/>
                    <a:latin typeface="等线" panose="02010600030101010101" pitchFamily="2" charset="-122"/>
                    <a:ea typeface="+mn-ea"/>
                    <a:cs typeface="Times New Roman" panose="02020603050405020304" pitchFamily="18" charset="0"/>
                  </a:rPr>
                  <a:t>是使用</a:t>
                </a:r>
                <a:r>
                  <a:rPr lang="en-US" altLang="zh-CN" sz="1050" kern="100" dirty="0">
                    <a:solidFill>
                      <a:schemeClr val="tx1"/>
                    </a:solidFill>
                    <a:effectLst/>
                    <a:latin typeface="等线" panose="02010600030101010101" pitchFamily="2" charset="-122"/>
                    <a:ea typeface="+mn-ea"/>
                    <a:cs typeface="Times New Roman" panose="02020603050405020304" pitchFamily="18" charset="0"/>
                  </a:rPr>
                  <a:t>SET</a:t>
                </a:r>
                <a:r>
                  <a:rPr lang="zh-CN" altLang="en-US" sz="1050" kern="100" dirty="0">
                    <a:solidFill>
                      <a:schemeClr val="tx1"/>
                    </a:solidFill>
                    <a:effectLst/>
                    <a:latin typeface="等线" panose="02010600030101010101" pitchFamily="2" charset="-122"/>
                    <a:ea typeface="+mn-ea"/>
                    <a:cs typeface="Times New Roman" panose="02020603050405020304" pitchFamily="18" charset="0"/>
                  </a:rPr>
                  <a:t>对样品界面处进行的测量</a:t>
                </a:r>
                <a:endParaRPr lang="en-US" altLang="zh-CN" sz="1050" kern="100" dirty="0">
                  <a:solidFill>
                    <a:schemeClr val="tx1"/>
                  </a:solidFill>
                  <a:effectLst/>
                  <a:latin typeface="等线" panose="02010600030101010101" pitchFamily="2" charset="-122"/>
                  <a:ea typeface="+mn-ea"/>
                  <a:cs typeface="Times New Roman" panose="02020603050405020304" pitchFamily="18" charset="0"/>
                </a:endParaRPr>
              </a:p>
              <a:p>
                <a:r>
                  <a:rPr lang="en-US" altLang="zh-CN" sz="1050" kern="100" dirty="0">
                    <a:solidFill>
                      <a:schemeClr val="tx1"/>
                    </a:solidFill>
                    <a:effectLst/>
                    <a:latin typeface="等线" panose="02010600030101010101" pitchFamily="2" charset="-122"/>
                    <a:ea typeface="+mn-ea"/>
                    <a:cs typeface="Times New Roman" panose="02020603050405020304" pitchFamily="18" charset="0"/>
                  </a:rPr>
                  <a:t>A</a:t>
                </a:r>
                <a:r>
                  <a:rPr lang="zh-CN" altLang="en-US" sz="1050" kern="100" dirty="0">
                    <a:solidFill>
                      <a:schemeClr val="tx1"/>
                    </a:solidFill>
                    <a:effectLst/>
                    <a:latin typeface="等线" panose="02010600030101010101" pitchFamily="2" charset="-122"/>
                    <a:ea typeface="+mn-ea"/>
                    <a:cs typeface="Times New Roman" panose="02020603050405020304" pitchFamily="18" charset="0"/>
                  </a:rPr>
                  <a:t>是对样品和真空的界面进行的测量。</a:t>
                </a:r>
                <a:endParaRPr lang="en-US" altLang="zh-CN" sz="1050" kern="100" dirty="0">
                  <a:solidFill>
                    <a:schemeClr val="tx1"/>
                  </a:solidFill>
                  <a:effectLst/>
                  <a:latin typeface="等线" panose="02010600030101010101" pitchFamily="2" charset="-122"/>
                  <a:ea typeface="+mn-ea"/>
                  <a:cs typeface="Times New Roman" panose="02020603050405020304" pitchFamily="18" charset="0"/>
                </a:endParaRPr>
              </a:p>
              <a:p>
                <a:r>
                  <a:rPr lang="en-US" altLang="zh-CN" sz="1050" kern="100" dirty="0">
                    <a:solidFill>
                      <a:schemeClr val="tx1"/>
                    </a:solidFill>
                    <a:effectLst/>
                    <a:latin typeface="等线" panose="02010600030101010101" pitchFamily="2" charset="-122"/>
                    <a:ea typeface="+mn-ea"/>
                    <a:cs typeface="Times New Roman" panose="02020603050405020304" pitchFamily="18" charset="0"/>
                  </a:rPr>
                  <a:t>B, C, D</a:t>
                </a:r>
                <a:r>
                  <a:rPr lang="zh-CN" altLang="en-US" sz="1050" kern="100" dirty="0">
                    <a:solidFill>
                      <a:schemeClr val="tx1"/>
                    </a:solidFill>
                    <a:effectLst/>
                    <a:latin typeface="等线" panose="02010600030101010101" pitchFamily="2" charset="-122"/>
                    <a:ea typeface="+mn-ea"/>
                    <a:cs typeface="Times New Roman" panose="02020603050405020304" pitchFamily="18" charset="0"/>
                  </a:rPr>
                  <a:t>是不同</a:t>
                </a:r>
                <a14:m>
                  <m:oMath xmlns:m="http://schemas.openxmlformats.org/officeDocument/2006/math">
                    <m:sSub>
                      <m:sSubPr>
                        <m:ctrlPr>
                          <a:rPr lang="en-US" altLang="zh-CN" sz="1050" b="0" i="1" kern="100" smtClean="0">
                            <a:solidFill>
                              <a:schemeClr val="tx1"/>
                            </a:solidFill>
                            <a:effectLst/>
                            <a:latin typeface="Cambria Math" panose="02040503050406030204" pitchFamily="18" charset="0"/>
                            <a:ea typeface="+mn-ea"/>
                            <a:cs typeface="Times New Roman" panose="02020603050405020304" pitchFamily="18" charset="0"/>
                          </a:rPr>
                        </m:ctrlPr>
                      </m:sSubPr>
                      <m:e>
                        <m:r>
                          <a:rPr lang="en-US" altLang="zh-CN" sz="1050" b="0" i="1" kern="100" smtClean="0">
                            <a:solidFill>
                              <a:schemeClr val="tx1"/>
                            </a:solidFill>
                            <a:effectLst/>
                            <a:latin typeface="Cambria Math" panose="02040503050406030204" pitchFamily="18" charset="0"/>
                            <a:ea typeface="+mn-ea"/>
                            <a:cs typeface="Times New Roman" panose="02020603050405020304" pitchFamily="18" charset="0"/>
                          </a:rPr>
                          <m:t>𝑉</m:t>
                        </m:r>
                      </m:e>
                      <m:sub>
                        <m:r>
                          <m:rPr>
                            <m:sty m:val="p"/>
                          </m:rPr>
                          <a:rPr lang="en-US" altLang="zh-CN" sz="1050" b="0" i="1" kern="100" smtClean="0">
                            <a:solidFill>
                              <a:schemeClr val="tx1"/>
                            </a:solidFill>
                            <a:effectLst/>
                            <a:latin typeface="Cambria Math" panose="02040503050406030204" pitchFamily="18" charset="0"/>
                            <a:ea typeface="+mn-ea"/>
                            <a:cs typeface="Times New Roman" panose="02020603050405020304" pitchFamily="18" charset="0"/>
                          </a:rPr>
                          <m:t>b</m:t>
                        </m:r>
                      </m:sub>
                    </m:sSub>
                  </m:oMath>
                </a14:m>
                <a:r>
                  <a:rPr lang="zh-CN" altLang="en-US" sz="1050" kern="100" dirty="0">
                    <a:solidFill>
                      <a:schemeClr val="tx1"/>
                    </a:solidFill>
                    <a:effectLst/>
                    <a:latin typeface="等线" panose="02010600030101010101" pitchFamily="2" charset="-122"/>
                    <a:ea typeface="+mn-ea"/>
                    <a:cs typeface="Times New Roman" panose="02020603050405020304" pitchFamily="18" charset="0"/>
                  </a:rPr>
                  <a:t>下测量到的表面各处</a:t>
                </a:r>
                <a14:m>
                  <m:oMath xmlns:m="http://schemas.openxmlformats.org/officeDocument/2006/math">
                    <m:sSub>
                      <m:sSubPr>
                        <m:ctrlPr>
                          <a:rPr lang="en-US" altLang="zh-CN" sz="1050" b="0" i="1" kern="100" smtClean="0">
                            <a:solidFill>
                              <a:schemeClr val="tx1"/>
                            </a:solidFill>
                            <a:effectLst/>
                            <a:latin typeface="Cambria Math" panose="02040503050406030204" pitchFamily="18" charset="0"/>
                            <a:ea typeface="+mn-ea"/>
                            <a:cs typeface="Times New Roman" panose="02020603050405020304" pitchFamily="18" charset="0"/>
                          </a:rPr>
                        </m:ctrlPr>
                      </m:sSubPr>
                      <m:e>
                        <m:r>
                          <a:rPr lang="en-US" altLang="zh-CN" sz="1050" b="0" i="1" kern="100" smtClean="0">
                            <a:solidFill>
                              <a:schemeClr val="tx1"/>
                            </a:solidFill>
                            <a:effectLst/>
                            <a:latin typeface="Cambria Math" panose="02040503050406030204" pitchFamily="18" charset="0"/>
                            <a:ea typeface="+mn-ea"/>
                            <a:cs typeface="Times New Roman" panose="02020603050405020304" pitchFamily="18" charset="0"/>
                          </a:rPr>
                          <m:t>𝐼</m:t>
                        </m:r>
                      </m:e>
                      <m:sub>
                        <m:r>
                          <a:rPr lang="en-US" altLang="zh-CN" sz="1050" b="0" i="1" kern="100" smtClean="0">
                            <a:solidFill>
                              <a:schemeClr val="tx1"/>
                            </a:solidFill>
                            <a:effectLst/>
                            <a:latin typeface="Cambria Math" panose="02040503050406030204" pitchFamily="18" charset="0"/>
                            <a:ea typeface="+mn-ea"/>
                            <a:cs typeface="Times New Roman" panose="02020603050405020304" pitchFamily="18" charset="0"/>
                          </a:rPr>
                          <m:t>𝑆𝐸𝑇</m:t>
                        </m:r>
                      </m:sub>
                    </m:sSub>
                  </m:oMath>
                </a14:m>
                <a:endParaRPr lang="en-US" altLang="zh-CN" sz="1050" kern="100" dirty="0">
                  <a:solidFill>
                    <a:schemeClr val="tx1"/>
                  </a:solidFill>
                  <a:effectLst/>
                  <a:latin typeface="等线" panose="02010600030101010101" pitchFamily="2" charset="-122"/>
                  <a:ea typeface="+mn-ea"/>
                  <a:cs typeface="Times New Roman" panose="02020603050405020304" pitchFamily="18" charset="0"/>
                </a:endParaRPr>
              </a:p>
              <a:p>
                <a:r>
                  <a:rPr lang="en-US" altLang="zh-CN" sz="1050" kern="100" dirty="0">
                    <a:solidFill>
                      <a:schemeClr val="tx1"/>
                    </a:solidFill>
                    <a:effectLst/>
                    <a:latin typeface="等线" panose="02010600030101010101" pitchFamily="2" charset="-122"/>
                    <a:ea typeface="+mn-ea"/>
                    <a:cs typeface="Times New Roman" panose="02020603050405020304" pitchFamily="18" charset="0"/>
                  </a:rPr>
                  <a:t>E,</a:t>
                </a:r>
                <a:r>
                  <a:rPr lang="zh-CN" altLang="en-US" sz="1050" kern="100" dirty="0">
                    <a:solidFill>
                      <a:schemeClr val="tx1"/>
                    </a:solidFill>
                    <a:effectLst/>
                    <a:latin typeface="等线" panose="02010600030101010101" pitchFamily="2" charset="-122"/>
                    <a:ea typeface="+mn-ea"/>
                    <a:cs typeface="Times New Roman" panose="02020603050405020304" pitchFamily="18" charset="0"/>
                  </a:rPr>
                  <a:t> </a:t>
                </a:r>
                <a:r>
                  <a:rPr lang="en-US" altLang="zh-CN" sz="1050" kern="100" dirty="0">
                    <a:solidFill>
                      <a:schemeClr val="tx1"/>
                    </a:solidFill>
                    <a:effectLst/>
                    <a:latin typeface="等线" panose="02010600030101010101" pitchFamily="2" charset="-122"/>
                    <a:ea typeface="+mn-ea"/>
                    <a:cs typeface="Times New Roman" panose="02020603050405020304" pitchFamily="18" charset="0"/>
                  </a:rPr>
                  <a:t>F</a:t>
                </a:r>
                <a:r>
                  <a:rPr lang="zh-CN" altLang="en-US" sz="1050" kern="100" dirty="0">
                    <a:solidFill>
                      <a:schemeClr val="tx1"/>
                    </a:solidFill>
                    <a:effectLst/>
                    <a:latin typeface="等线" panose="02010600030101010101" pitchFamily="2" charset="-122"/>
                    <a:ea typeface="+mn-ea"/>
                    <a:cs typeface="Times New Roman" panose="02020603050405020304" pitchFamily="18" charset="0"/>
                  </a:rPr>
                  <a:t>是使用之前给出的正弦函数描述进行拟合得到的图像，得到了样品表面的一个金属栅极的表面势等信息</a:t>
                </a:r>
                <a:r>
                  <a:rPr lang="zh-CN" altLang="en-US" sz="1050" kern="100" dirty="0" smtClean="0">
                    <a:solidFill>
                      <a:schemeClr val="tx1"/>
                    </a:solidFill>
                    <a:effectLst/>
                    <a:latin typeface="等线" panose="02010600030101010101" pitchFamily="2" charset="-122"/>
                    <a:ea typeface="+mn-ea"/>
                    <a:cs typeface="Times New Roman" panose="02020603050405020304" pitchFamily="18" charset="0"/>
                  </a:rPr>
                  <a:t>。</a:t>
                </a:r>
                <a:endParaRPr lang="en-US" altLang="zh-CN" sz="1050" kern="100" dirty="0">
                  <a:solidFill>
                    <a:schemeClr val="tx1"/>
                  </a:solidFill>
                  <a:effectLst/>
                  <a:latin typeface="等线" panose="02010600030101010101" pitchFamily="2" charset="-122"/>
                  <a:ea typeface="+mn-ea"/>
                  <a:cs typeface="Times New Roman" panose="02020603050405020304" pitchFamily="18" charset="0"/>
                </a:endParaRPr>
              </a:p>
            </p:txBody>
          </p:sp>
        </mc:Choice>
        <mc:Fallback xmlns="">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在样品表面，我们需要将样品表面的电势纳入考虑范围。在实验中我们可以使用一个正弦函数描述电流。</a:t>
                </a:r>
                <a:r>
                  <a:rPr lang="en-US" altLang="zh-CN" sz="1200" i="0" kern="1200">
                    <a:solidFill>
                      <a:schemeClr val="tx1"/>
                    </a:solidFill>
                    <a:effectLst/>
                    <a:latin typeface="+mn-lt"/>
                    <a:ea typeface="+mn-ea"/>
                    <a:cs typeface="+mn-cs"/>
                  </a:rPr>
                  <a:t>𝐼</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𝑆𝐸𝑇=𝐴𝑠𝑖𝑛2π𝐶</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𝑏+𝑉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𝑠 )\/𝑒</a:t>
                </a:r>
                <a:r>
                  <a:rPr lang="zh-CN" altLang="zh-CN" sz="1200" kern="1200" dirty="0">
                    <a:solidFill>
                      <a:schemeClr val="tx1"/>
                    </a:solidFill>
                    <a:effectLst/>
                    <a:latin typeface="+mn-lt"/>
                    <a:ea typeface="+mn-ea"/>
                    <a:cs typeface="+mn-cs"/>
                  </a:rPr>
                  <a:t>其中</a:t>
                </a:r>
                <a:r>
                  <a:rPr lang="en-US" altLang="zh-CN" sz="1200" i="0" kern="1200">
                    <a:solidFill>
                      <a:schemeClr val="tx1"/>
                    </a:solidFill>
                    <a:effectLst/>
                    <a:latin typeface="+mn-lt"/>
                    <a:ea typeface="+mn-ea"/>
                    <a:cs typeface="+mn-cs"/>
                  </a:rPr>
                  <a:t>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𝑠</a:t>
                </a:r>
                <a:r>
                  <a:rPr lang="zh-CN" altLang="zh-CN" sz="1200" kern="1200" dirty="0">
                    <a:solidFill>
                      <a:schemeClr val="tx1"/>
                    </a:solidFill>
                    <a:effectLst/>
                    <a:latin typeface="+mn-lt"/>
                    <a:ea typeface="+mn-ea"/>
                    <a:cs typeface="+mn-cs"/>
                  </a:rPr>
                  <a:t>是有效表面势。</a:t>
                </a:r>
              </a:p>
              <a:p>
                <a:r>
                  <a:rPr lang="zh-CN" altLang="zh-CN" sz="1200" kern="1200" dirty="0">
                    <a:solidFill>
                      <a:schemeClr val="tx1"/>
                    </a:solidFill>
                    <a:effectLst/>
                    <a:latin typeface="+mn-lt"/>
                    <a:ea typeface="+mn-ea"/>
                    <a:cs typeface="+mn-cs"/>
                  </a:rPr>
                  <a:t>把</a:t>
                </a:r>
                <a:r>
                  <a:rPr lang="en-US" altLang="zh-CN" sz="1200" kern="1200" dirty="0">
                    <a:solidFill>
                      <a:schemeClr val="tx1"/>
                    </a:solidFill>
                    <a:effectLst/>
                    <a:latin typeface="+mn-lt"/>
                    <a:ea typeface="+mn-ea"/>
                    <a:cs typeface="+mn-cs"/>
                  </a:rPr>
                  <a:t>SET</a:t>
                </a:r>
                <a:r>
                  <a:rPr lang="zh-CN" altLang="zh-CN" sz="1200" kern="1200" dirty="0">
                    <a:solidFill>
                      <a:schemeClr val="tx1"/>
                    </a:solidFill>
                    <a:effectLst/>
                    <a:latin typeface="+mn-lt"/>
                    <a:ea typeface="+mn-ea"/>
                    <a:cs typeface="+mn-cs"/>
                  </a:rPr>
                  <a:t>安装在一个针尖上，我们就可以通过在不同的</a:t>
                </a:r>
                <a:r>
                  <a:rPr lang="en-US" altLang="zh-CN" sz="1200" i="0" kern="1200">
                    <a:solidFill>
                      <a:schemeClr val="tx1"/>
                    </a:solidFill>
                    <a:effectLst/>
                    <a:latin typeface="+mn-lt"/>
                    <a:ea typeface="+mn-ea"/>
                    <a:cs typeface="+mn-cs"/>
                  </a:rPr>
                  <a:t>𝑉</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𝑏</a:t>
                </a:r>
                <a:r>
                  <a:rPr lang="zh-CN" altLang="zh-CN" sz="1200" kern="1200" dirty="0">
                    <a:solidFill>
                      <a:schemeClr val="tx1"/>
                    </a:solidFill>
                    <a:effectLst/>
                    <a:latin typeface="+mn-lt"/>
                    <a:ea typeface="+mn-ea"/>
                    <a:cs typeface="+mn-cs"/>
                  </a:rPr>
                  <a:t>下扫描样品来得到样品表面不同位置的表面电势信息和与金属岛之间的电容</a:t>
                </a:r>
                <a:r>
                  <a:rPr lang="en-US" altLang="zh-CN" sz="1200" i="0" kern="1200">
                    <a:solidFill>
                      <a:schemeClr val="tx1"/>
                    </a:solidFill>
                    <a:effectLst/>
                    <a:latin typeface="+mn-lt"/>
                    <a:ea typeface="+mn-ea"/>
                    <a:cs typeface="+mn-cs"/>
                  </a:rPr>
                  <a:t>𝐶</a:t>
                </a:r>
                <a:r>
                  <a:rPr lang="zh-CN" altLang="zh-CN" sz="1200" kern="1200" dirty="0">
                    <a:solidFill>
                      <a:schemeClr val="tx1"/>
                    </a:solidFill>
                    <a:effectLst/>
                    <a:latin typeface="+mn-lt"/>
                    <a:ea typeface="+mn-ea"/>
                    <a:cs typeface="+mn-cs"/>
                  </a:rPr>
                  <a:t>，如</a:t>
                </a:r>
                <a:r>
                  <a:rPr lang="en-US" altLang="zh-CN" sz="1200" kern="1200" dirty="0">
                    <a:solidFill>
                      <a:schemeClr val="tx1"/>
                    </a:solidFill>
                    <a:effectLst/>
                    <a:latin typeface="+mn-lt"/>
                    <a:ea typeface="+mn-ea"/>
                    <a:cs typeface="+mn-cs"/>
                  </a:rPr>
                  <a:t>Fig. 1. </a:t>
                </a:r>
                <a:r>
                  <a:rPr lang="zh-CN" altLang="zh-CN" sz="1200" kern="1200" dirty="0">
                    <a:solidFill>
                      <a:schemeClr val="tx1"/>
                    </a:solidFill>
                    <a:effectLst/>
                    <a:latin typeface="+mn-lt"/>
                    <a:ea typeface="+mn-ea"/>
                    <a:cs typeface="+mn-cs"/>
                  </a:rPr>
                  <a:t>所示。</a:t>
                </a:r>
                <a:endParaRPr lang="en-US" altLang="zh-CN" sz="1200" kern="1200" dirty="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在进行实验的过程中，注意到</a:t>
                </a:r>
                <a:r>
                  <a:rPr lang="en-US" altLang="zh-CN" sz="1200" i="0" kern="1200">
                    <a:solidFill>
                      <a:schemeClr val="tx1"/>
                    </a:solidFill>
                    <a:effectLst/>
                    <a:latin typeface="+mn-lt"/>
                    <a:ea typeface="+mn-ea"/>
                    <a:cs typeface="+mn-cs"/>
                  </a:rPr>
                  <a:t>𝐶</a:t>
                </a:r>
                <a:r>
                  <a:rPr lang="zh-CN" altLang="zh-CN" sz="1200" kern="1200" dirty="0">
                    <a:solidFill>
                      <a:schemeClr val="tx1"/>
                    </a:solidFill>
                    <a:effectLst/>
                    <a:latin typeface="+mn-lt"/>
                    <a:ea typeface="+mn-ea"/>
                    <a:cs typeface="+mn-cs"/>
                  </a:rPr>
                  <a:t>越大，震荡的周期会越小，如</a:t>
                </a:r>
                <a:r>
                  <a:rPr lang="en-US" altLang="zh-CN" sz="1200" kern="1200" dirty="0">
                    <a:solidFill>
                      <a:schemeClr val="tx1"/>
                    </a:solidFill>
                    <a:effectLst/>
                    <a:latin typeface="+mn-lt"/>
                    <a:ea typeface="+mn-ea"/>
                    <a:cs typeface="+mn-cs"/>
                  </a:rPr>
                  <a:t>Fig. 2. </a:t>
                </a:r>
                <a:r>
                  <a:rPr lang="zh-CN" altLang="zh-CN" sz="1200" kern="1200" dirty="0">
                    <a:solidFill>
                      <a:schemeClr val="tx1"/>
                    </a:solidFill>
                    <a:effectLst/>
                    <a:latin typeface="+mn-lt"/>
                    <a:ea typeface="+mn-ea"/>
                    <a:cs typeface="+mn-cs"/>
                  </a:rPr>
                  <a:t>所示，我们探测的精度就会更高，所以我们将针尖尽可能地放置在靠近表面的位置。</a:t>
                </a:r>
                <a:endParaRPr lang="en-US" altLang="zh-CN" sz="105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p:txBody>
          </p:sp>
        </mc:Fallback>
      </mc:AlternateContent>
      <p:sp>
        <p:nvSpPr>
          <p:cNvPr id="4" name="灯片编号占位符 3"/>
          <p:cNvSpPr>
            <a:spLocks noGrp="1"/>
          </p:cNvSpPr>
          <p:nvPr>
            <p:ph type="sldNum" sz="quarter" idx="10"/>
          </p:nvPr>
        </p:nvSpPr>
        <p:spPr/>
        <p:txBody>
          <a:bodyPr/>
          <a:lstStyle/>
          <a:p>
            <a:fld id="{C28FB5E8-557D-4DFB-81A7-8F9E1053BE41}" type="slidenum">
              <a:rPr lang="zh-CN" altLang="en-US" smtClean="0"/>
              <a:t>20</a:t>
            </a:fld>
            <a:endParaRPr lang="zh-CN" altLang="en-US"/>
          </a:p>
        </p:txBody>
      </p:sp>
    </p:spTree>
    <p:extLst>
      <p:ext uri="{BB962C8B-B14F-4D97-AF65-F5344CB8AC3E}">
        <p14:creationId xmlns:p14="http://schemas.microsoft.com/office/powerpoint/2010/main" val="1498964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8FB5E8-557D-4DFB-81A7-8F9E1053BE41}" type="slidenum">
              <a:rPr lang="zh-CN" altLang="en-US" smtClean="0"/>
              <a:t>21</a:t>
            </a:fld>
            <a:endParaRPr lang="zh-CN" altLang="en-US"/>
          </a:p>
        </p:txBody>
      </p:sp>
    </p:spTree>
    <p:extLst>
      <p:ext uri="{BB962C8B-B14F-4D97-AF65-F5344CB8AC3E}">
        <p14:creationId xmlns:p14="http://schemas.microsoft.com/office/powerpoint/2010/main" val="3588602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金刚石中一个碳原子被氮原子取代，而且这个氮原子的一个相邻原子位置上无原子，这个氮原子和空位合起来即</a:t>
            </a:r>
            <a:r>
              <a:rPr lang="en-US" altLang="zh-CN" sz="1200" kern="1200" dirty="0" smtClean="0">
                <a:solidFill>
                  <a:schemeClr val="tx1"/>
                </a:solidFill>
                <a:effectLst/>
                <a:latin typeface="+mn-lt"/>
                <a:ea typeface="+mn-ea"/>
                <a:cs typeface="+mn-cs"/>
              </a:rPr>
              <a:t>NV center</a:t>
            </a:r>
            <a:r>
              <a:rPr lang="zh-CN" altLang="zh-CN" sz="1200" kern="1200" dirty="0" smtClean="0">
                <a:solidFill>
                  <a:schemeClr val="tx1"/>
                </a:solidFill>
                <a:effectLst/>
                <a:latin typeface="+mn-lt"/>
                <a:ea typeface="+mn-ea"/>
                <a:cs typeface="+mn-cs"/>
              </a:rPr>
              <a:t>，它是金刚石的一种缺陷</a:t>
            </a:r>
          </a:p>
          <a:p>
            <a:r>
              <a:rPr lang="en-US" altLang="zh-CN" sz="1200" kern="1200" dirty="0" smtClean="0">
                <a:solidFill>
                  <a:schemeClr val="tx1"/>
                </a:solidFill>
                <a:effectLst/>
                <a:latin typeface="+mn-lt"/>
                <a:ea typeface="+mn-ea"/>
                <a:cs typeface="+mn-cs"/>
              </a:rPr>
              <a:t>NV center</a:t>
            </a:r>
            <a:r>
              <a:rPr lang="zh-CN" altLang="zh-CN" sz="1200" kern="1200" dirty="0" smtClean="0">
                <a:solidFill>
                  <a:schemeClr val="tx1"/>
                </a:solidFill>
                <a:effectLst/>
                <a:latin typeface="+mn-lt"/>
                <a:ea typeface="+mn-ea"/>
                <a:cs typeface="+mn-cs"/>
              </a:rPr>
              <a:t>存在中性态和负电荷态，它们有着不同的光学和自旋性质。在磁强计应用中，主要使用的是负电荷态，这一类</a:t>
            </a:r>
            <a:r>
              <a:rPr lang="en-US" altLang="zh-CN" sz="1200" kern="1200" dirty="0" smtClean="0">
                <a:solidFill>
                  <a:schemeClr val="tx1"/>
                </a:solidFill>
                <a:effectLst/>
                <a:latin typeface="+mn-lt"/>
                <a:ea typeface="+mn-ea"/>
                <a:cs typeface="+mn-cs"/>
              </a:rPr>
              <a:t>NV center</a:t>
            </a:r>
            <a:r>
              <a:rPr lang="zh-CN" altLang="zh-CN" sz="1200" kern="1200" dirty="0" smtClean="0">
                <a:solidFill>
                  <a:schemeClr val="tx1"/>
                </a:solidFill>
                <a:effectLst/>
                <a:latin typeface="+mn-lt"/>
                <a:ea typeface="+mn-ea"/>
                <a:cs typeface="+mn-cs"/>
              </a:rPr>
              <a:t>存在自旋三重态，并且可以在室温下实现长时间的相干操作，并且可被纯光学方式操作和读取。</a:t>
            </a: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FB5E8-557D-4DFB-81A7-8F9E1053BE4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9495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NV center</a:t>
                </a:r>
                <a:r>
                  <a:rPr lang="zh-CN" altLang="zh-CN" sz="1200" kern="1200" dirty="0">
                    <a:solidFill>
                      <a:schemeClr val="tx1"/>
                    </a:solidFill>
                    <a:effectLst/>
                    <a:latin typeface="+mn-lt"/>
                    <a:ea typeface="+mn-ea"/>
                    <a:cs typeface="+mn-cs"/>
                  </a:rPr>
                  <a:t>的光学读取主要得益于其光致荧光效应，</a:t>
                </a:r>
                <a:r>
                  <a:rPr lang="en-US" altLang="zh-CN" sz="1200" kern="1200" dirty="0">
                    <a:solidFill>
                      <a:schemeClr val="tx1"/>
                    </a:solidFill>
                    <a:effectLst/>
                    <a:latin typeface="+mn-lt"/>
                    <a:ea typeface="+mn-ea"/>
                    <a:cs typeface="+mn-cs"/>
                  </a:rPr>
                  <a:t>photoluminescence</a:t>
                </a:r>
                <a:r>
                  <a:rPr lang="zh-CN" altLang="zh-CN" sz="1200" kern="1200" dirty="0">
                    <a:solidFill>
                      <a:schemeClr val="tx1"/>
                    </a:solidFill>
                    <a:effectLst/>
                    <a:latin typeface="+mn-lt"/>
                    <a:ea typeface="+mn-ea"/>
                    <a:cs typeface="+mn-cs"/>
                  </a:rPr>
                  <a:t>，它可以用绿光激发，并发出红色荧光</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由于两个未配对电子的自旋</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自旋相互作用，也就是这个模型哈密顿量中的</a:t>
                </a:r>
                <a:r>
                  <a:rPr lang="en-US" altLang="zh-CN" sz="1200" kern="1200" dirty="0">
                    <a:solidFill>
                      <a:schemeClr val="tx1"/>
                    </a:solidFill>
                    <a:effectLst/>
                    <a:latin typeface="+mn-lt"/>
                    <a:ea typeface="+mn-ea"/>
                    <a:cs typeface="+mn-cs"/>
                  </a:rPr>
                  <a:t>D</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NV center</a:t>
                </a:r>
                <a:r>
                  <a:rPr lang="zh-CN" altLang="zh-CN" sz="1200" kern="1200" dirty="0">
                    <a:solidFill>
                      <a:schemeClr val="tx1"/>
                    </a:solidFill>
                    <a:effectLst/>
                    <a:latin typeface="+mn-lt"/>
                    <a:ea typeface="+mn-ea"/>
                    <a:cs typeface="+mn-cs"/>
                  </a:rPr>
                  <a:t>自旋三重态的</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和</a:t>
                </a:r>
                <a14:m>
                  <m:oMath xmlns:m="http://schemas.openxmlformats.org/officeDocument/2006/math">
                    <m:r>
                      <a:rPr lang="en-US" altLang="zh-CN" sz="1200" kern="1200">
                        <a:solidFill>
                          <a:schemeClr val="tx1"/>
                        </a:solidFill>
                        <a:effectLst/>
                        <a:latin typeface="+mn-lt"/>
                        <a:ea typeface="+mn-ea"/>
                        <a:cs typeface="+mn-cs"/>
                      </a:rPr>
                      <m:t>±1</m:t>
                    </m:r>
                  </m:oMath>
                </a14:m>
                <a:r>
                  <a:rPr lang="zh-CN" altLang="zh-CN" sz="1200" kern="1200" dirty="0">
                    <a:solidFill>
                      <a:schemeClr val="tx1"/>
                    </a:solidFill>
                    <a:effectLst/>
                    <a:latin typeface="+mn-lt"/>
                    <a:ea typeface="+mn-ea"/>
                    <a:cs typeface="+mn-cs"/>
                  </a:rPr>
                  <a:t>是劈裂的，这就可以形成一个二能级系统，经常作为</a:t>
                </a:r>
                <a:r>
                  <a:rPr lang="en-US" altLang="zh-CN" sz="1200" kern="1200" dirty="0">
                    <a:solidFill>
                      <a:schemeClr val="tx1"/>
                    </a:solidFill>
                    <a:effectLst/>
                    <a:latin typeface="+mn-lt"/>
                    <a:ea typeface="+mn-ea"/>
                    <a:cs typeface="+mn-cs"/>
                  </a:rPr>
                  <a:t>qubit</a:t>
                </a:r>
                <a:r>
                  <a:rPr lang="zh-CN" altLang="zh-CN" sz="1200" kern="1200" dirty="0">
                    <a:solidFill>
                      <a:schemeClr val="tx1"/>
                    </a:solidFill>
                    <a:effectLst/>
                    <a:latin typeface="+mn-lt"/>
                    <a:ea typeface="+mn-ea"/>
                    <a:cs typeface="+mn-cs"/>
                  </a:rPr>
                  <a:t>来研究。而</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和</a:t>
                </a:r>
                <a14:m>
                  <m:oMath xmlns:m="http://schemas.openxmlformats.org/officeDocument/2006/math">
                    <m:r>
                      <a:rPr lang="en-US" altLang="zh-CN" sz="1200" kern="1200">
                        <a:solidFill>
                          <a:schemeClr val="tx1"/>
                        </a:solidFill>
                        <a:effectLst/>
                        <a:latin typeface="+mn-lt"/>
                        <a:ea typeface="+mn-ea"/>
                        <a:cs typeface="+mn-cs"/>
                      </a:rPr>
                      <m:t>±1</m:t>
                    </m:r>
                  </m:oMath>
                </a14:m>
                <a:r>
                  <a:rPr lang="zh-CN" altLang="zh-CN" sz="1200" kern="1200" dirty="0">
                    <a:solidFill>
                      <a:schemeClr val="tx1"/>
                    </a:solidFill>
                    <a:effectLst/>
                    <a:latin typeface="+mn-lt"/>
                    <a:ea typeface="+mn-ea"/>
                    <a:cs typeface="+mn-cs"/>
                  </a:rPr>
                  <a:t>态的光致荧光强度有明显的差异，因此通过光致荧光的强度就可以探测这个</a:t>
                </a:r>
                <a:r>
                  <a:rPr lang="en-US" altLang="zh-CN" sz="1200" kern="1200" dirty="0">
                    <a:solidFill>
                      <a:schemeClr val="tx1"/>
                    </a:solidFill>
                    <a:effectLst/>
                    <a:latin typeface="+mn-lt"/>
                    <a:ea typeface="+mn-ea"/>
                    <a:cs typeface="+mn-cs"/>
                  </a:rPr>
                  <a:t>NV qubit</a:t>
                </a:r>
                <a:r>
                  <a:rPr lang="zh-CN" altLang="zh-CN" sz="1200" kern="1200" dirty="0">
                    <a:solidFill>
                      <a:schemeClr val="tx1"/>
                    </a:solidFill>
                    <a:effectLst/>
                    <a:latin typeface="+mn-lt"/>
                    <a:ea typeface="+mn-ea"/>
                    <a:cs typeface="+mn-cs"/>
                  </a:rPr>
                  <a:t>所处的状态</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mc:Choice>
        <mc:Fallback>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NV center</a:t>
                </a:r>
                <a:r>
                  <a:rPr lang="zh-CN" altLang="zh-CN" sz="1200" kern="1200" dirty="0">
                    <a:solidFill>
                      <a:schemeClr val="tx1"/>
                    </a:solidFill>
                    <a:effectLst/>
                    <a:latin typeface="+mn-lt"/>
                    <a:ea typeface="+mn-ea"/>
                    <a:cs typeface="+mn-cs"/>
                  </a:rPr>
                  <a:t>的光学读取主要得益于其光致荧光效应，</a:t>
                </a:r>
                <a:r>
                  <a:rPr lang="en-US" altLang="zh-CN" sz="1200" kern="1200" dirty="0">
                    <a:solidFill>
                      <a:schemeClr val="tx1"/>
                    </a:solidFill>
                    <a:effectLst/>
                    <a:latin typeface="+mn-lt"/>
                    <a:ea typeface="+mn-ea"/>
                    <a:cs typeface="+mn-cs"/>
                  </a:rPr>
                  <a:t>photoluminescence</a:t>
                </a:r>
                <a:r>
                  <a:rPr lang="zh-CN" altLang="zh-CN" sz="1200" kern="1200" dirty="0">
                    <a:solidFill>
                      <a:schemeClr val="tx1"/>
                    </a:solidFill>
                    <a:effectLst/>
                    <a:latin typeface="+mn-lt"/>
                    <a:ea typeface="+mn-ea"/>
                    <a:cs typeface="+mn-cs"/>
                  </a:rPr>
                  <a:t>，它可以用绿光激发，并发出红色荧光</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由于两个未配对电子的自旋</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自旋相互作用，也就是这个模型哈密顿量中的</a:t>
                </a:r>
                <a:r>
                  <a:rPr lang="en-US" altLang="zh-CN" sz="1200" kern="1200" dirty="0">
                    <a:solidFill>
                      <a:schemeClr val="tx1"/>
                    </a:solidFill>
                    <a:effectLst/>
                    <a:latin typeface="+mn-lt"/>
                    <a:ea typeface="+mn-ea"/>
                    <a:cs typeface="+mn-cs"/>
                  </a:rPr>
                  <a:t>D</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NV center</a:t>
                </a:r>
                <a:r>
                  <a:rPr lang="zh-CN" altLang="zh-CN" sz="1200" kern="1200" dirty="0">
                    <a:solidFill>
                      <a:schemeClr val="tx1"/>
                    </a:solidFill>
                    <a:effectLst/>
                    <a:latin typeface="+mn-lt"/>
                    <a:ea typeface="+mn-ea"/>
                    <a:cs typeface="+mn-cs"/>
                  </a:rPr>
                  <a:t>自旋三重态的</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和</a:t>
                </a:r>
                <a:r>
                  <a:rPr lang="en-US" altLang="zh-CN" sz="1200" i="0" kern="120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是劈裂的，这就可以形成一个二能级系统，经常作为</a:t>
                </a:r>
                <a:r>
                  <a:rPr lang="en-US" altLang="zh-CN" sz="1200" kern="1200" dirty="0">
                    <a:solidFill>
                      <a:schemeClr val="tx1"/>
                    </a:solidFill>
                    <a:effectLst/>
                    <a:latin typeface="+mn-lt"/>
                    <a:ea typeface="+mn-ea"/>
                    <a:cs typeface="+mn-cs"/>
                  </a:rPr>
                  <a:t>qubit</a:t>
                </a:r>
                <a:r>
                  <a:rPr lang="zh-CN" altLang="zh-CN" sz="1200" kern="1200" dirty="0">
                    <a:solidFill>
                      <a:schemeClr val="tx1"/>
                    </a:solidFill>
                    <a:effectLst/>
                    <a:latin typeface="+mn-lt"/>
                    <a:ea typeface="+mn-ea"/>
                    <a:cs typeface="+mn-cs"/>
                  </a:rPr>
                  <a:t>来研究。而</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和</a:t>
                </a:r>
                <a:r>
                  <a:rPr lang="en-US" altLang="zh-CN" sz="1200" i="0" kern="120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态的光致荧光强度有明显的差异，因此通过光致荧光的强度就可以探测这个</a:t>
                </a:r>
                <a:r>
                  <a:rPr lang="en-US" altLang="zh-CN" sz="1200" kern="1200" dirty="0">
                    <a:solidFill>
                      <a:schemeClr val="tx1"/>
                    </a:solidFill>
                    <a:effectLst/>
                    <a:latin typeface="+mn-lt"/>
                    <a:ea typeface="+mn-ea"/>
                    <a:cs typeface="+mn-cs"/>
                  </a:rPr>
                  <a:t>NV qubit</a:t>
                </a:r>
                <a:r>
                  <a:rPr lang="zh-CN" altLang="zh-CN" sz="1200" kern="1200" dirty="0">
                    <a:solidFill>
                      <a:schemeClr val="tx1"/>
                    </a:solidFill>
                    <a:effectLst/>
                    <a:latin typeface="+mn-lt"/>
                    <a:ea typeface="+mn-ea"/>
                    <a:cs typeface="+mn-cs"/>
                  </a:rPr>
                  <a:t>所处的状态</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FB5E8-557D-4DFB-81A7-8F9E1053BE4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30309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到</a:t>
                </a:r>
                <a14:m>
                  <m:oMath xmlns:m="http://schemas.openxmlformats.org/officeDocument/2006/math">
                    <m:r>
                      <a:rPr lang="en-US" altLang="zh-CN" sz="1200" kern="1200">
                        <a:solidFill>
                          <a:schemeClr val="tx1"/>
                        </a:solidFill>
                        <a:effectLst/>
                        <a:latin typeface="+mn-lt"/>
                        <a:ea typeface="+mn-ea"/>
                        <a:cs typeface="+mn-cs"/>
                      </a:rPr>
                      <m:t>±1</m:t>
                    </m:r>
                  </m:oMath>
                </a14:m>
                <a:r>
                  <a:rPr lang="zh-CN" altLang="zh-CN" sz="1200" kern="1200" dirty="0">
                    <a:solidFill>
                      <a:schemeClr val="tx1"/>
                    </a:solidFill>
                    <a:effectLst/>
                    <a:latin typeface="+mn-lt"/>
                    <a:ea typeface="+mn-ea"/>
                    <a:cs typeface="+mn-cs"/>
                  </a:rPr>
                  <a:t>之间存在微波波段的共振跃迁，表现为光致荧光强度的明显降低。当存在外加磁场时，塞曼效应使</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进一步劈裂，于是共振谱当中会存在两条吸收线，这两条吸收线之间的距离应当与外加磁场成线性关系。利用这一性质，我们就可以通过测量吸收线的间距来测量磁场</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mc:Choice>
        <mc:Fallback>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到</a:t>
                </a:r>
                <a:r>
                  <a:rPr lang="en-US" altLang="zh-CN" sz="1200" i="0" kern="120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之间存在微波波段的共振跃迁，表现为光致荧光强度的明显降低。当存在外加磁场时，塞曼效应使</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进一步劈裂，于是共振谱当中会存在两条吸收线，这两条吸收线之间的距离应当与外加磁场成线性关系。利用这一性质，我们就可以通过测量吸收线的间距来测量磁场</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FB5E8-557D-4DFB-81A7-8F9E1053BE4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94898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这就是</a:t>
            </a:r>
            <a:r>
              <a:rPr lang="en-US" altLang="zh-CN" sz="1200" kern="1200" dirty="0" smtClean="0">
                <a:solidFill>
                  <a:schemeClr val="tx1"/>
                </a:solidFill>
                <a:effectLst/>
                <a:latin typeface="+mn-lt"/>
                <a:ea typeface="+mn-ea"/>
                <a:cs typeface="+mn-cs"/>
              </a:rPr>
              <a:t>scanning NV</a:t>
            </a:r>
            <a:r>
              <a:rPr lang="zh-CN" altLang="zh-CN" sz="1200" kern="1200" dirty="0" smtClean="0">
                <a:solidFill>
                  <a:schemeClr val="tx1"/>
                </a:solidFill>
                <a:effectLst/>
                <a:latin typeface="+mn-lt"/>
                <a:ea typeface="+mn-ea"/>
                <a:cs typeface="+mn-cs"/>
              </a:rPr>
              <a:t>实验上常用的光学探测磁共振技术。实验上，在进行扫描探针成像时，固定不同的微波频率，测量不同位置的光致荧光强度，就可以测量出对应不同磁场大小的等磁强线，从而反映出样品当中的磁结构。</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FB5E8-557D-4DFB-81A7-8F9E1053BE4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7960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另一方面，也可以通过脉冲序列来测量磁场。这就比较类似于脉冲核磁共振。在磁场的作用下，</a:t>
                </a:r>
                <a:r>
                  <a:rPr lang="en-US" altLang="zh-CN" sz="1200" kern="1200" dirty="0">
                    <a:solidFill>
                      <a:schemeClr val="tx1"/>
                    </a:solidFill>
                    <a:effectLst/>
                    <a:latin typeface="+mn-lt"/>
                    <a:ea typeface="+mn-ea"/>
                    <a:cs typeface="+mn-cs"/>
                  </a:rPr>
                  <a:t>NV</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和</a:t>
                </a:r>
                <a14:m>
                  <m:oMath xmlns:m="http://schemas.openxmlformats.org/officeDocument/2006/math">
                    <m:r>
                      <a:rPr lang="en-US" altLang="zh-CN" sz="1200" kern="1200">
                        <a:solidFill>
                          <a:schemeClr val="tx1"/>
                        </a:solidFill>
                        <a:effectLst/>
                        <a:latin typeface="+mn-lt"/>
                        <a:ea typeface="+mn-ea"/>
                        <a:cs typeface="+mn-cs"/>
                      </a:rPr>
                      <m:t>±1</m:t>
                    </m:r>
                  </m:oMath>
                </a14:m>
                <a:r>
                  <a:rPr lang="zh-CN" altLang="zh-CN" sz="1200" kern="1200" dirty="0">
                    <a:solidFill>
                      <a:schemeClr val="tx1"/>
                    </a:solidFill>
                    <a:effectLst/>
                    <a:latin typeface="+mn-lt"/>
                    <a:ea typeface="+mn-ea"/>
                    <a:cs typeface="+mn-cs"/>
                  </a:rPr>
                  <a:t>之间将会积累</a:t>
                </a:r>
                <a14:m>
                  <m:oMath xmlns:m="http://schemas.openxmlformats.org/officeDocument/2006/math">
                    <m:r>
                      <a:rPr lang="en-US" altLang="zh-CN" sz="1200" i="1" kern="1200">
                        <a:solidFill>
                          <a:schemeClr val="tx1"/>
                        </a:solidFill>
                        <a:effectLst/>
                        <a:latin typeface="+mn-lt"/>
                        <a:ea typeface="+mn-ea"/>
                        <a:cs typeface="+mn-cs"/>
                      </a:rPr>
                      <m:t>𝛾</m:t>
                    </m:r>
                    <m:sSub>
                      <m:sSubPr>
                        <m:ctrlPr>
                          <a:rPr lang="zh-CN" altLang="zh-CN" sz="1200" i="1" kern="1200">
                            <a:solidFill>
                              <a:schemeClr val="tx1"/>
                            </a:solidFill>
                            <a:effectLst/>
                            <a:latin typeface="+mn-lt"/>
                            <a:ea typeface="+mn-ea"/>
                            <a:cs typeface="+mn-cs"/>
                          </a:rPr>
                        </m:ctrlPr>
                      </m:sSubPr>
                      <m:e>
                        <m:r>
                          <a:rPr lang="en-US" altLang="zh-CN" sz="1200" i="1" kern="1200">
                            <a:solidFill>
                              <a:schemeClr val="tx1"/>
                            </a:solidFill>
                            <a:effectLst/>
                            <a:latin typeface="+mn-lt"/>
                            <a:ea typeface="+mn-ea"/>
                            <a:cs typeface="+mn-cs"/>
                          </a:rPr>
                          <m:t>𝐵</m:t>
                        </m:r>
                      </m:e>
                      <m:sub>
                        <m:r>
                          <a:rPr lang="en-US" altLang="zh-CN" sz="1200" i="1" kern="1200">
                            <a:solidFill>
                              <a:schemeClr val="tx1"/>
                            </a:solidFill>
                            <a:effectLst/>
                            <a:latin typeface="+mn-lt"/>
                            <a:ea typeface="+mn-ea"/>
                            <a:cs typeface="+mn-cs"/>
                          </a:rPr>
                          <m:t>𝑁𝑉</m:t>
                        </m:r>
                      </m:sub>
                    </m:sSub>
                    <m:r>
                      <a:rPr lang="en-US" altLang="zh-CN" sz="1200" i="1" kern="1200">
                        <a:solidFill>
                          <a:schemeClr val="tx1"/>
                        </a:solidFill>
                        <a:effectLst/>
                        <a:latin typeface="+mn-lt"/>
                        <a:ea typeface="+mn-ea"/>
                        <a:cs typeface="+mn-cs"/>
                      </a:rPr>
                      <m:t>𝜏</m:t>
                    </m:r>
                  </m:oMath>
                </a14:m>
                <a:r>
                  <a:rPr lang="zh-CN" altLang="zh-CN" sz="1200" kern="1200" dirty="0">
                    <a:solidFill>
                      <a:schemeClr val="tx1"/>
                    </a:solidFill>
                    <a:effectLst/>
                    <a:latin typeface="+mn-lt"/>
                    <a:ea typeface="+mn-ea"/>
                    <a:cs typeface="+mn-cs"/>
                  </a:rPr>
                  <a:t>的相位。在不同的时间</a:t>
                </a:r>
                <a14:m>
                  <m:oMath xmlns:m="http://schemas.openxmlformats.org/officeDocument/2006/math">
                    <m:r>
                      <m:rPr>
                        <m:sty m:val="p"/>
                      </m:rPr>
                      <a:rPr lang="en-US" altLang="zh-CN" sz="1200" kern="1200">
                        <a:solidFill>
                          <a:schemeClr val="tx1"/>
                        </a:solidFill>
                        <a:effectLst/>
                        <a:latin typeface="+mn-lt"/>
                        <a:ea typeface="+mn-ea"/>
                        <a:cs typeface="+mn-cs"/>
                      </a:rPr>
                      <m:t>τ</m:t>
                    </m:r>
                  </m:oMath>
                </a14:m>
                <a:r>
                  <a:rPr lang="zh-CN" altLang="zh-CN" sz="1200" kern="1200" dirty="0">
                    <a:solidFill>
                      <a:schemeClr val="tx1"/>
                    </a:solidFill>
                    <a:effectLst/>
                    <a:latin typeface="+mn-lt"/>
                    <a:ea typeface="+mn-ea"/>
                    <a:cs typeface="+mn-cs"/>
                  </a:rPr>
                  <a:t>下通过光致荧光测量</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态的概率，其对应的频率就是</a:t>
                </a:r>
                <a14:m>
                  <m:oMath xmlns:m="http://schemas.openxmlformats.org/officeDocument/2006/math">
                    <m:r>
                      <a:rPr lang="en-US" altLang="zh-CN" sz="1200" i="1" kern="1200">
                        <a:solidFill>
                          <a:schemeClr val="tx1"/>
                        </a:solidFill>
                        <a:effectLst/>
                        <a:latin typeface="+mn-lt"/>
                        <a:ea typeface="+mn-ea"/>
                        <a:cs typeface="+mn-cs"/>
                      </a:rPr>
                      <m:t>𝛾</m:t>
                    </m:r>
                    <m:sSub>
                      <m:sSubPr>
                        <m:ctrlPr>
                          <a:rPr lang="zh-CN" altLang="zh-CN" sz="1200" i="1" kern="1200">
                            <a:solidFill>
                              <a:schemeClr val="tx1"/>
                            </a:solidFill>
                            <a:effectLst/>
                            <a:latin typeface="+mn-lt"/>
                            <a:ea typeface="+mn-ea"/>
                            <a:cs typeface="+mn-cs"/>
                          </a:rPr>
                        </m:ctrlPr>
                      </m:sSubPr>
                      <m:e>
                        <m:r>
                          <a:rPr lang="en-US" altLang="zh-CN" sz="1200" i="1" kern="1200">
                            <a:solidFill>
                              <a:schemeClr val="tx1"/>
                            </a:solidFill>
                            <a:effectLst/>
                            <a:latin typeface="+mn-lt"/>
                            <a:ea typeface="+mn-ea"/>
                            <a:cs typeface="+mn-cs"/>
                          </a:rPr>
                          <m:t>𝐵</m:t>
                        </m:r>
                      </m:e>
                      <m:sub>
                        <m:r>
                          <a:rPr lang="en-US" altLang="zh-CN" sz="1200" i="1" kern="1200">
                            <a:solidFill>
                              <a:schemeClr val="tx1"/>
                            </a:solidFill>
                            <a:effectLst/>
                            <a:latin typeface="+mn-lt"/>
                            <a:ea typeface="+mn-ea"/>
                            <a:cs typeface="+mn-cs"/>
                          </a:rPr>
                          <m:t>𝑁𝑉</m:t>
                        </m:r>
                      </m:sub>
                    </m:sSub>
                  </m:oMath>
                </a14:m>
                <a:r>
                  <a:rPr lang="zh-CN" altLang="zh-CN" sz="1200" kern="1200" dirty="0">
                    <a:solidFill>
                      <a:schemeClr val="tx1"/>
                    </a:solidFill>
                    <a:effectLst/>
                    <a:latin typeface="+mn-lt"/>
                    <a:ea typeface="+mn-ea"/>
                    <a:cs typeface="+mn-cs"/>
                  </a:rPr>
                  <a:t>，从而可以得到磁场强度；或者不改变</a:t>
                </a:r>
                <a14:m>
                  <m:oMath xmlns:m="http://schemas.openxmlformats.org/officeDocument/2006/math">
                    <m:r>
                      <m:rPr>
                        <m:sty m:val="p"/>
                      </m:rPr>
                      <a:rPr lang="en-US" altLang="zh-CN" sz="1200" kern="1200">
                        <a:solidFill>
                          <a:schemeClr val="tx1"/>
                        </a:solidFill>
                        <a:effectLst/>
                        <a:latin typeface="+mn-lt"/>
                        <a:ea typeface="+mn-ea"/>
                        <a:cs typeface="+mn-cs"/>
                      </a:rPr>
                      <m:t>τ</m:t>
                    </m:r>
                  </m:oMath>
                </a14:m>
                <a:r>
                  <a:rPr lang="zh-CN" altLang="zh-CN" sz="1200" kern="1200" dirty="0">
                    <a:solidFill>
                      <a:schemeClr val="tx1"/>
                    </a:solidFill>
                    <a:effectLst/>
                    <a:latin typeface="+mn-lt"/>
                    <a:ea typeface="+mn-ea"/>
                    <a:cs typeface="+mn-cs"/>
                  </a:rPr>
                  <a:t>，通过打沿不同方向旋转的</a:t>
                </a:r>
                <a:r>
                  <a:rPr lang="en-US" altLang="zh-CN" sz="1200" kern="1200" dirty="0">
                    <a:solidFill>
                      <a:schemeClr val="tx1"/>
                    </a:solidFill>
                    <a:effectLst/>
                    <a:latin typeface="+mn-lt"/>
                    <a:ea typeface="+mn-ea"/>
                    <a:cs typeface="+mn-cs"/>
                  </a:rPr>
                  <a:t>pulse</a:t>
                </a:r>
                <a:r>
                  <a:rPr lang="zh-CN" altLang="zh-CN" sz="1200" kern="1200" dirty="0">
                    <a:solidFill>
                      <a:schemeClr val="tx1"/>
                    </a:solidFill>
                    <a:effectLst/>
                    <a:latin typeface="+mn-lt"/>
                    <a:ea typeface="+mn-ea"/>
                    <a:cs typeface="+mn-cs"/>
                  </a:rPr>
                  <a:t>的方法，测量多个</a:t>
                </a:r>
                <a:r>
                  <a:rPr lang="en-US" altLang="zh-CN" sz="1200" kern="1200" dirty="0">
                    <a:solidFill>
                      <a:schemeClr val="tx1"/>
                    </a:solidFill>
                    <a:effectLst/>
                    <a:latin typeface="+mn-lt"/>
                    <a:ea typeface="+mn-ea"/>
                    <a:cs typeface="+mn-cs"/>
                  </a:rPr>
                  <a:t>pulse sequence</a:t>
                </a:r>
                <a:r>
                  <a:rPr lang="zh-CN" altLang="zh-CN" sz="1200" kern="1200" dirty="0">
                    <a:solidFill>
                      <a:schemeClr val="tx1"/>
                    </a:solidFill>
                    <a:effectLst/>
                    <a:latin typeface="+mn-lt"/>
                    <a:ea typeface="+mn-ea"/>
                    <a:cs typeface="+mn-cs"/>
                  </a:rPr>
                  <a:t>，也可以得到相位差，从而得到磁场。脉冲序列主要有两类，一类测量</a:t>
                </a:r>
                <a:r>
                  <a:rPr lang="en-US" altLang="zh-CN" sz="1200" kern="1200" dirty="0">
                    <a:solidFill>
                      <a:schemeClr val="tx1"/>
                    </a:solidFill>
                    <a:effectLst/>
                    <a:latin typeface="+mn-lt"/>
                    <a:ea typeface="+mn-ea"/>
                    <a:cs typeface="+mn-cs"/>
                  </a:rPr>
                  <a:t>DC</a:t>
                </a:r>
                <a:r>
                  <a:rPr lang="zh-CN" altLang="zh-CN" sz="1200" kern="1200" dirty="0">
                    <a:solidFill>
                      <a:schemeClr val="tx1"/>
                    </a:solidFill>
                    <a:effectLst/>
                    <a:latin typeface="+mn-lt"/>
                    <a:ea typeface="+mn-ea"/>
                    <a:cs typeface="+mn-cs"/>
                  </a:rPr>
                  <a:t>磁信号，另一类测量</a:t>
                </a:r>
                <a:r>
                  <a:rPr lang="en-US" altLang="zh-CN" sz="1200" kern="1200" dirty="0">
                    <a:solidFill>
                      <a:schemeClr val="tx1"/>
                    </a:solidFill>
                    <a:effectLst/>
                    <a:latin typeface="+mn-lt"/>
                    <a:ea typeface="+mn-ea"/>
                    <a:cs typeface="+mn-cs"/>
                  </a:rPr>
                  <a:t>AC</a:t>
                </a:r>
                <a:r>
                  <a:rPr lang="zh-CN" altLang="zh-CN" sz="1200" kern="1200" dirty="0">
                    <a:solidFill>
                      <a:schemeClr val="tx1"/>
                    </a:solidFill>
                    <a:effectLst/>
                    <a:latin typeface="+mn-lt"/>
                    <a:ea typeface="+mn-ea"/>
                    <a:cs typeface="+mn-cs"/>
                  </a:rPr>
                  <a:t>磁信号。熟悉</a:t>
                </a:r>
                <a:r>
                  <a:rPr lang="en-US" altLang="zh-CN" sz="1200" kern="1200" dirty="0">
                    <a:solidFill>
                      <a:schemeClr val="tx1"/>
                    </a:solidFill>
                    <a:effectLst/>
                    <a:latin typeface="+mn-lt"/>
                    <a:ea typeface="+mn-ea"/>
                    <a:cs typeface="+mn-cs"/>
                  </a:rPr>
                  <a:t>NMR</a:t>
                </a:r>
                <a:r>
                  <a:rPr lang="zh-CN" altLang="zh-CN" sz="1200" kern="1200" dirty="0">
                    <a:solidFill>
                      <a:schemeClr val="tx1"/>
                    </a:solidFill>
                    <a:effectLst/>
                    <a:latin typeface="+mn-lt"/>
                    <a:ea typeface="+mn-ea"/>
                    <a:cs typeface="+mn-cs"/>
                  </a:rPr>
                  <a:t>的同学可能已经发现了，</a:t>
                </a:r>
                <a:r>
                  <a:rPr lang="en-US" altLang="zh-CN" sz="1200" kern="1200" dirty="0">
                    <a:solidFill>
                      <a:schemeClr val="tx1"/>
                    </a:solidFill>
                    <a:effectLst/>
                    <a:latin typeface="+mn-lt"/>
                    <a:ea typeface="+mn-ea"/>
                    <a:cs typeface="+mn-cs"/>
                  </a:rPr>
                  <a:t>DC</a:t>
                </a:r>
                <a:r>
                  <a:rPr lang="zh-CN" altLang="zh-CN" sz="1200" kern="1200" dirty="0">
                    <a:solidFill>
                      <a:schemeClr val="tx1"/>
                    </a:solidFill>
                    <a:effectLst/>
                    <a:latin typeface="+mn-lt"/>
                    <a:ea typeface="+mn-ea"/>
                    <a:cs typeface="+mn-cs"/>
                  </a:rPr>
                  <a:t>测量测的实际上就是</a:t>
                </a:r>
                <a:r>
                  <a:rPr lang="en-US" altLang="zh-CN" sz="1200" kern="1200" dirty="0">
                    <a:solidFill>
                      <a:schemeClr val="tx1"/>
                    </a:solidFill>
                    <a:effectLst/>
                    <a:latin typeface="+mn-lt"/>
                    <a:ea typeface="+mn-ea"/>
                    <a:cs typeface="+mn-cs"/>
                  </a:rPr>
                  <a:t>spin free precession</a:t>
                </a:r>
                <a:r>
                  <a:rPr lang="zh-CN" altLang="zh-CN" sz="1200" kern="1200" dirty="0">
                    <a:solidFill>
                      <a:schemeClr val="tx1"/>
                    </a:solidFill>
                    <a:effectLst/>
                    <a:latin typeface="+mn-lt"/>
                    <a:ea typeface="+mn-ea"/>
                    <a:cs typeface="+mn-cs"/>
                  </a:rPr>
                  <a:t>，而</a:t>
                </a:r>
                <a:r>
                  <a:rPr lang="en-US" altLang="zh-CN" sz="1200" kern="1200" dirty="0">
                    <a:solidFill>
                      <a:schemeClr val="tx1"/>
                    </a:solidFill>
                    <a:effectLst/>
                    <a:latin typeface="+mn-lt"/>
                    <a:ea typeface="+mn-ea"/>
                    <a:cs typeface="+mn-cs"/>
                  </a:rPr>
                  <a:t>AC</a:t>
                </a:r>
                <a:r>
                  <a:rPr lang="zh-CN" altLang="zh-CN" sz="1200" kern="1200" dirty="0">
                    <a:solidFill>
                      <a:schemeClr val="tx1"/>
                    </a:solidFill>
                    <a:effectLst/>
                    <a:latin typeface="+mn-lt"/>
                    <a:ea typeface="+mn-ea"/>
                    <a:cs typeface="+mn-cs"/>
                  </a:rPr>
                  <a:t>测量是个</a:t>
                </a:r>
                <a:r>
                  <a:rPr lang="en-US" altLang="zh-CN" sz="1200" kern="1200" dirty="0">
                    <a:solidFill>
                      <a:schemeClr val="tx1"/>
                    </a:solidFill>
                    <a:effectLst/>
                    <a:latin typeface="+mn-lt"/>
                    <a:ea typeface="+mn-ea"/>
                    <a:cs typeface="+mn-cs"/>
                  </a:rPr>
                  <a:t>spin echo</a:t>
                </a:r>
                <a:r>
                  <a:rPr lang="zh-CN" altLang="zh-CN" sz="1200" kern="1200" dirty="0">
                    <a:solidFill>
                      <a:schemeClr val="tx1"/>
                    </a:solidFill>
                    <a:effectLst/>
                    <a:latin typeface="+mn-lt"/>
                    <a:ea typeface="+mn-ea"/>
                    <a:cs typeface="+mn-cs"/>
                  </a:rPr>
                  <a:t>，因为有</a:t>
                </a:r>
                <a:r>
                  <a:rPr lang="en-US" altLang="zh-CN" sz="1200" kern="1200" dirty="0">
                    <a:solidFill>
                      <a:schemeClr val="tx1"/>
                    </a:solidFill>
                    <a:effectLst/>
                    <a:latin typeface="+mn-lt"/>
                    <a:ea typeface="+mn-ea"/>
                    <a:cs typeface="+mn-cs"/>
                  </a:rPr>
                  <a:t>pi pulse</a:t>
                </a:r>
                <a:r>
                  <a:rPr lang="zh-CN" altLang="zh-CN" sz="1200" kern="1200" dirty="0">
                    <a:solidFill>
                      <a:schemeClr val="tx1"/>
                    </a:solidFill>
                    <a:effectLst/>
                    <a:latin typeface="+mn-lt"/>
                    <a:ea typeface="+mn-ea"/>
                    <a:cs typeface="+mn-cs"/>
                  </a:rPr>
                  <a:t>的存在，这里磁场必须同时反向，否则最后就没有相位积累，测不到磁场，所以测量的信号必须是一个频率和</a:t>
                </a:r>
                <a14:m>
                  <m:oMath xmlns:m="http://schemas.openxmlformats.org/officeDocument/2006/math">
                    <m:r>
                      <m:rPr>
                        <m:sty m:val="p"/>
                      </m:rPr>
                      <a:rPr lang="en-US" altLang="zh-CN" sz="1200" kern="1200">
                        <a:solidFill>
                          <a:schemeClr val="tx1"/>
                        </a:solidFill>
                        <a:effectLst/>
                        <a:latin typeface="+mn-lt"/>
                        <a:ea typeface="+mn-ea"/>
                        <a:cs typeface="+mn-cs"/>
                      </a:rPr>
                      <m:t>τ</m:t>
                    </m:r>
                  </m:oMath>
                </a14:m>
                <a:r>
                  <a:rPr lang="zh-CN" altLang="zh-CN" sz="1200" kern="1200" dirty="0">
                    <a:solidFill>
                      <a:schemeClr val="tx1"/>
                    </a:solidFill>
                    <a:effectLst/>
                    <a:latin typeface="+mn-lt"/>
                    <a:ea typeface="+mn-ea"/>
                    <a:cs typeface="+mn-cs"/>
                  </a:rPr>
                  <a:t>相匹配的</a:t>
                </a:r>
                <a:r>
                  <a:rPr lang="en-US" altLang="zh-CN" sz="1200" kern="1200" dirty="0">
                    <a:solidFill>
                      <a:schemeClr val="tx1"/>
                    </a:solidFill>
                    <a:effectLst/>
                    <a:latin typeface="+mn-lt"/>
                    <a:ea typeface="+mn-ea"/>
                    <a:cs typeface="+mn-cs"/>
                  </a:rPr>
                  <a:t>AC</a:t>
                </a:r>
                <a:r>
                  <a:rPr lang="zh-CN" altLang="zh-CN" sz="1200" kern="1200" dirty="0">
                    <a:solidFill>
                      <a:schemeClr val="tx1"/>
                    </a:solidFill>
                    <a:effectLst/>
                    <a:latin typeface="+mn-lt"/>
                    <a:ea typeface="+mn-ea"/>
                    <a:cs typeface="+mn-cs"/>
                  </a:rPr>
                  <a:t>磁场。</a:t>
                </a:r>
                <a:r>
                  <a:rPr lang="en-US" altLang="zh-CN" sz="1200" kern="1200" dirty="0">
                    <a:solidFill>
                      <a:schemeClr val="tx1"/>
                    </a:solidFill>
                    <a:effectLst/>
                    <a:latin typeface="+mn-lt"/>
                    <a:ea typeface="+mn-ea"/>
                    <a:cs typeface="+mn-cs"/>
                  </a:rPr>
                  <a:t>AC</a:t>
                </a:r>
                <a:r>
                  <a:rPr lang="zh-CN" altLang="zh-CN" sz="1200" kern="1200" dirty="0">
                    <a:solidFill>
                      <a:schemeClr val="tx1"/>
                    </a:solidFill>
                    <a:effectLst/>
                    <a:latin typeface="+mn-lt"/>
                    <a:ea typeface="+mn-ea"/>
                    <a:cs typeface="+mn-cs"/>
                  </a:rPr>
                  <a:t>测量的方法精度会比</a:t>
                </a:r>
                <a:r>
                  <a:rPr lang="en-US" altLang="zh-CN" sz="1200" kern="1200" dirty="0">
                    <a:solidFill>
                      <a:schemeClr val="tx1"/>
                    </a:solidFill>
                    <a:effectLst/>
                    <a:latin typeface="+mn-lt"/>
                    <a:ea typeface="+mn-ea"/>
                    <a:cs typeface="+mn-cs"/>
                  </a:rPr>
                  <a:t>DC</a:t>
                </a:r>
                <a:r>
                  <a:rPr lang="zh-CN" altLang="zh-CN" sz="1200" kern="1200" dirty="0">
                    <a:solidFill>
                      <a:schemeClr val="tx1"/>
                    </a:solidFill>
                    <a:effectLst/>
                    <a:latin typeface="+mn-lt"/>
                    <a:ea typeface="+mn-ea"/>
                    <a:cs typeface="+mn-cs"/>
                  </a:rPr>
                  <a:t>测量更高</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mc:Choice>
        <mc:Fallback>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另一方面，也可以通过脉冲序列来测量磁场。这就比较类似于脉冲核磁共振。在磁场的作用下，</a:t>
                </a:r>
                <a:r>
                  <a:rPr lang="en-US" altLang="zh-CN" sz="1200" kern="1200" dirty="0">
                    <a:solidFill>
                      <a:schemeClr val="tx1"/>
                    </a:solidFill>
                    <a:effectLst/>
                    <a:latin typeface="+mn-lt"/>
                    <a:ea typeface="+mn-ea"/>
                    <a:cs typeface="+mn-cs"/>
                  </a:rPr>
                  <a:t>NV</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和</a:t>
                </a:r>
                <a:r>
                  <a:rPr lang="en-US" altLang="zh-CN" sz="1200" i="0" kern="120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之间将会积累</a:t>
                </a:r>
                <a:r>
                  <a:rPr lang="en-US" altLang="zh-CN" sz="1200" i="0" kern="1200">
                    <a:solidFill>
                      <a:schemeClr val="tx1"/>
                    </a:solidFill>
                    <a:effectLst/>
                    <a:latin typeface="+mn-lt"/>
                    <a:ea typeface="+mn-ea"/>
                    <a:cs typeface="+mn-cs"/>
                  </a:rPr>
                  <a:t>𝛾𝐵</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𝑁𝑉 𝜏</a:t>
                </a:r>
                <a:r>
                  <a:rPr lang="zh-CN" altLang="zh-CN" sz="1200" kern="1200" dirty="0">
                    <a:solidFill>
                      <a:schemeClr val="tx1"/>
                    </a:solidFill>
                    <a:effectLst/>
                    <a:latin typeface="+mn-lt"/>
                    <a:ea typeface="+mn-ea"/>
                    <a:cs typeface="+mn-cs"/>
                  </a:rPr>
                  <a:t>的相位。在不同的时间</a:t>
                </a:r>
                <a:r>
                  <a:rPr lang="en-US" altLang="zh-CN" sz="1200" i="0" kern="1200">
                    <a:solidFill>
                      <a:schemeClr val="tx1"/>
                    </a:solidFill>
                    <a:effectLst/>
                    <a:latin typeface="+mn-lt"/>
                    <a:ea typeface="+mn-ea"/>
                    <a:cs typeface="+mn-cs"/>
                  </a:rPr>
                  <a:t>τ</a:t>
                </a:r>
                <a:r>
                  <a:rPr lang="zh-CN" altLang="zh-CN" sz="1200" kern="1200" dirty="0">
                    <a:solidFill>
                      <a:schemeClr val="tx1"/>
                    </a:solidFill>
                    <a:effectLst/>
                    <a:latin typeface="+mn-lt"/>
                    <a:ea typeface="+mn-ea"/>
                    <a:cs typeface="+mn-cs"/>
                  </a:rPr>
                  <a:t>下通过光致荧光测量</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态的概率，其对应的频率就是</a:t>
                </a:r>
                <a:r>
                  <a:rPr lang="en-US" altLang="zh-CN" sz="1200" i="0" kern="1200">
                    <a:solidFill>
                      <a:schemeClr val="tx1"/>
                    </a:solidFill>
                    <a:effectLst/>
                    <a:latin typeface="+mn-lt"/>
                    <a:ea typeface="+mn-ea"/>
                    <a:cs typeface="+mn-cs"/>
                  </a:rPr>
                  <a:t>𝛾𝐵</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𝑁𝑉</a:t>
                </a:r>
                <a:r>
                  <a:rPr lang="zh-CN" altLang="zh-CN" sz="1200" kern="1200" dirty="0">
                    <a:solidFill>
                      <a:schemeClr val="tx1"/>
                    </a:solidFill>
                    <a:effectLst/>
                    <a:latin typeface="+mn-lt"/>
                    <a:ea typeface="+mn-ea"/>
                    <a:cs typeface="+mn-cs"/>
                  </a:rPr>
                  <a:t>，从而可以得到磁场强度；或者不改变</a:t>
                </a:r>
                <a:r>
                  <a:rPr lang="en-US" altLang="zh-CN" sz="1200" i="0" kern="1200">
                    <a:solidFill>
                      <a:schemeClr val="tx1"/>
                    </a:solidFill>
                    <a:effectLst/>
                    <a:latin typeface="+mn-lt"/>
                    <a:ea typeface="+mn-ea"/>
                    <a:cs typeface="+mn-cs"/>
                  </a:rPr>
                  <a:t>τ</a:t>
                </a:r>
                <a:r>
                  <a:rPr lang="zh-CN" altLang="zh-CN" sz="1200" kern="1200" dirty="0">
                    <a:solidFill>
                      <a:schemeClr val="tx1"/>
                    </a:solidFill>
                    <a:effectLst/>
                    <a:latin typeface="+mn-lt"/>
                    <a:ea typeface="+mn-ea"/>
                    <a:cs typeface="+mn-cs"/>
                  </a:rPr>
                  <a:t>，通过打沿不同方向旋转的</a:t>
                </a:r>
                <a:r>
                  <a:rPr lang="en-US" altLang="zh-CN" sz="1200" kern="1200" dirty="0">
                    <a:solidFill>
                      <a:schemeClr val="tx1"/>
                    </a:solidFill>
                    <a:effectLst/>
                    <a:latin typeface="+mn-lt"/>
                    <a:ea typeface="+mn-ea"/>
                    <a:cs typeface="+mn-cs"/>
                  </a:rPr>
                  <a:t>pulse</a:t>
                </a:r>
                <a:r>
                  <a:rPr lang="zh-CN" altLang="zh-CN" sz="1200" kern="1200" dirty="0">
                    <a:solidFill>
                      <a:schemeClr val="tx1"/>
                    </a:solidFill>
                    <a:effectLst/>
                    <a:latin typeface="+mn-lt"/>
                    <a:ea typeface="+mn-ea"/>
                    <a:cs typeface="+mn-cs"/>
                  </a:rPr>
                  <a:t>的方法，测量多个</a:t>
                </a:r>
                <a:r>
                  <a:rPr lang="en-US" altLang="zh-CN" sz="1200" kern="1200" dirty="0">
                    <a:solidFill>
                      <a:schemeClr val="tx1"/>
                    </a:solidFill>
                    <a:effectLst/>
                    <a:latin typeface="+mn-lt"/>
                    <a:ea typeface="+mn-ea"/>
                    <a:cs typeface="+mn-cs"/>
                  </a:rPr>
                  <a:t>pulse sequence</a:t>
                </a:r>
                <a:r>
                  <a:rPr lang="zh-CN" altLang="zh-CN" sz="1200" kern="1200" dirty="0">
                    <a:solidFill>
                      <a:schemeClr val="tx1"/>
                    </a:solidFill>
                    <a:effectLst/>
                    <a:latin typeface="+mn-lt"/>
                    <a:ea typeface="+mn-ea"/>
                    <a:cs typeface="+mn-cs"/>
                  </a:rPr>
                  <a:t>，也可以得到相位差，从而得到磁场。脉冲序列主要有两类，一类测量</a:t>
                </a:r>
                <a:r>
                  <a:rPr lang="en-US" altLang="zh-CN" sz="1200" kern="1200" dirty="0">
                    <a:solidFill>
                      <a:schemeClr val="tx1"/>
                    </a:solidFill>
                    <a:effectLst/>
                    <a:latin typeface="+mn-lt"/>
                    <a:ea typeface="+mn-ea"/>
                    <a:cs typeface="+mn-cs"/>
                  </a:rPr>
                  <a:t>DC</a:t>
                </a:r>
                <a:r>
                  <a:rPr lang="zh-CN" altLang="zh-CN" sz="1200" kern="1200" dirty="0">
                    <a:solidFill>
                      <a:schemeClr val="tx1"/>
                    </a:solidFill>
                    <a:effectLst/>
                    <a:latin typeface="+mn-lt"/>
                    <a:ea typeface="+mn-ea"/>
                    <a:cs typeface="+mn-cs"/>
                  </a:rPr>
                  <a:t>磁信号，另一类测量</a:t>
                </a:r>
                <a:r>
                  <a:rPr lang="en-US" altLang="zh-CN" sz="1200" kern="1200" dirty="0">
                    <a:solidFill>
                      <a:schemeClr val="tx1"/>
                    </a:solidFill>
                    <a:effectLst/>
                    <a:latin typeface="+mn-lt"/>
                    <a:ea typeface="+mn-ea"/>
                    <a:cs typeface="+mn-cs"/>
                  </a:rPr>
                  <a:t>AC</a:t>
                </a:r>
                <a:r>
                  <a:rPr lang="zh-CN" altLang="zh-CN" sz="1200" kern="1200" dirty="0">
                    <a:solidFill>
                      <a:schemeClr val="tx1"/>
                    </a:solidFill>
                    <a:effectLst/>
                    <a:latin typeface="+mn-lt"/>
                    <a:ea typeface="+mn-ea"/>
                    <a:cs typeface="+mn-cs"/>
                  </a:rPr>
                  <a:t>磁信号。熟悉</a:t>
                </a:r>
                <a:r>
                  <a:rPr lang="en-US" altLang="zh-CN" sz="1200" kern="1200" dirty="0">
                    <a:solidFill>
                      <a:schemeClr val="tx1"/>
                    </a:solidFill>
                    <a:effectLst/>
                    <a:latin typeface="+mn-lt"/>
                    <a:ea typeface="+mn-ea"/>
                    <a:cs typeface="+mn-cs"/>
                  </a:rPr>
                  <a:t>NMR</a:t>
                </a:r>
                <a:r>
                  <a:rPr lang="zh-CN" altLang="zh-CN" sz="1200" kern="1200" dirty="0">
                    <a:solidFill>
                      <a:schemeClr val="tx1"/>
                    </a:solidFill>
                    <a:effectLst/>
                    <a:latin typeface="+mn-lt"/>
                    <a:ea typeface="+mn-ea"/>
                    <a:cs typeface="+mn-cs"/>
                  </a:rPr>
                  <a:t>的同学可能已经发现了，</a:t>
                </a:r>
                <a:r>
                  <a:rPr lang="en-US" altLang="zh-CN" sz="1200" kern="1200" dirty="0">
                    <a:solidFill>
                      <a:schemeClr val="tx1"/>
                    </a:solidFill>
                    <a:effectLst/>
                    <a:latin typeface="+mn-lt"/>
                    <a:ea typeface="+mn-ea"/>
                    <a:cs typeface="+mn-cs"/>
                  </a:rPr>
                  <a:t>DC</a:t>
                </a:r>
                <a:r>
                  <a:rPr lang="zh-CN" altLang="zh-CN" sz="1200" kern="1200" dirty="0">
                    <a:solidFill>
                      <a:schemeClr val="tx1"/>
                    </a:solidFill>
                    <a:effectLst/>
                    <a:latin typeface="+mn-lt"/>
                    <a:ea typeface="+mn-ea"/>
                    <a:cs typeface="+mn-cs"/>
                  </a:rPr>
                  <a:t>测量测的实际上就是</a:t>
                </a:r>
                <a:r>
                  <a:rPr lang="en-US" altLang="zh-CN" sz="1200" kern="1200" dirty="0">
                    <a:solidFill>
                      <a:schemeClr val="tx1"/>
                    </a:solidFill>
                    <a:effectLst/>
                    <a:latin typeface="+mn-lt"/>
                    <a:ea typeface="+mn-ea"/>
                    <a:cs typeface="+mn-cs"/>
                  </a:rPr>
                  <a:t>spin free precession</a:t>
                </a:r>
                <a:r>
                  <a:rPr lang="zh-CN" altLang="zh-CN" sz="1200" kern="1200" dirty="0">
                    <a:solidFill>
                      <a:schemeClr val="tx1"/>
                    </a:solidFill>
                    <a:effectLst/>
                    <a:latin typeface="+mn-lt"/>
                    <a:ea typeface="+mn-ea"/>
                    <a:cs typeface="+mn-cs"/>
                  </a:rPr>
                  <a:t>，而</a:t>
                </a:r>
                <a:r>
                  <a:rPr lang="en-US" altLang="zh-CN" sz="1200" kern="1200" dirty="0">
                    <a:solidFill>
                      <a:schemeClr val="tx1"/>
                    </a:solidFill>
                    <a:effectLst/>
                    <a:latin typeface="+mn-lt"/>
                    <a:ea typeface="+mn-ea"/>
                    <a:cs typeface="+mn-cs"/>
                  </a:rPr>
                  <a:t>AC</a:t>
                </a:r>
                <a:r>
                  <a:rPr lang="zh-CN" altLang="zh-CN" sz="1200" kern="1200" dirty="0">
                    <a:solidFill>
                      <a:schemeClr val="tx1"/>
                    </a:solidFill>
                    <a:effectLst/>
                    <a:latin typeface="+mn-lt"/>
                    <a:ea typeface="+mn-ea"/>
                    <a:cs typeface="+mn-cs"/>
                  </a:rPr>
                  <a:t>测量是个</a:t>
                </a:r>
                <a:r>
                  <a:rPr lang="en-US" altLang="zh-CN" sz="1200" kern="1200" dirty="0">
                    <a:solidFill>
                      <a:schemeClr val="tx1"/>
                    </a:solidFill>
                    <a:effectLst/>
                    <a:latin typeface="+mn-lt"/>
                    <a:ea typeface="+mn-ea"/>
                    <a:cs typeface="+mn-cs"/>
                  </a:rPr>
                  <a:t>spin echo</a:t>
                </a:r>
                <a:r>
                  <a:rPr lang="zh-CN" altLang="zh-CN" sz="1200" kern="1200" dirty="0">
                    <a:solidFill>
                      <a:schemeClr val="tx1"/>
                    </a:solidFill>
                    <a:effectLst/>
                    <a:latin typeface="+mn-lt"/>
                    <a:ea typeface="+mn-ea"/>
                    <a:cs typeface="+mn-cs"/>
                  </a:rPr>
                  <a:t>，因为有</a:t>
                </a:r>
                <a:r>
                  <a:rPr lang="en-US" altLang="zh-CN" sz="1200" kern="1200" dirty="0">
                    <a:solidFill>
                      <a:schemeClr val="tx1"/>
                    </a:solidFill>
                    <a:effectLst/>
                    <a:latin typeface="+mn-lt"/>
                    <a:ea typeface="+mn-ea"/>
                    <a:cs typeface="+mn-cs"/>
                  </a:rPr>
                  <a:t>pi pulse</a:t>
                </a:r>
                <a:r>
                  <a:rPr lang="zh-CN" altLang="zh-CN" sz="1200" kern="1200" dirty="0">
                    <a:solidFill>
                      <a:schemeClr val="tx1"/>
                    </a:solidFill>
                    <a:effectLst/>
                    <a:latin typeface="+mn-lt"/>
                    <a:ea typeface="+mn-ea"/>
                    <a:cs typeface="+mn-cs"/>
                  </a:rPr>
                  <a:t>的存在，这里磁场必须同时反向，否则最后就没有相位积累，测不到磁场，所以测量的信号必须是一个频率和</a:t>
                </a:r>
                <a:r>
                  <a:rPr lang="en-US" altLang="zh-CN" sz="1200" i="0" kern="1200">
                    <a:solidFill>
                      <a:schemeClr val="tx1"/>
                    </a:solidFill>
                    <a:effectLst/>
                    <a:latin typeface="+mn-lt"/>
                    <a:ea typeface="+mn-ea"/>
                    <a:cs typeface="+mn-cs"/>
                  </a:rPr>
                  <a:t>τ</a:t>
                </a:r>
                <a:r>
                  <a:rPr lang="zh-CN" altLang="zh-CN" sz="1200" kern="1200" dirty="0">
                    <a:solidFill>
                      <a:schemeClr val="tx1"/>
                    </a:solidFill>
                    <a:effectLst/>
                    <a:latin typeface="+mn-lt"/>
                    <a:ea typeface="+mn-ea"/>
                    <a:cs typeface="+mn-cs"/>
                  </a:rPr>
                  <a:t>相匹配的</a:t>
                </a:r>
                <a:r>
                  <a:rPr lang="en-US" altLang="zh-CN" sz="1200" kern="1200" dirty="0">
                    <a:solidFill>
                      <a:schemeClr val="tx1"/>
                    </a:solidFill>
                    <a:effectLst/>
                    <a:latin typeface="+mn-lt"/>
                    <a:ea typeface="+mn-ea"/>
                    <a:cs typeface="+mn-cs"/>
                  </a:rPr>
                  <a:t>AC</a:t>
                </a:r>
                <a:r>
                  <a:rPr lang="zh-CN" altLang="zh-CN" sz="1200" kern="1200" dirty="0">
                    <a:solidFill>
                      <a:schemeClr val="tx1"/>
                    </a:solidFill>
                    <a:effectLst/>
                    <a:latin typeface="+mn-lt"/>
                    <a:ea typeface="+mn-ea"/>
                    <a:cs typeface="+mn-cs"/>
                  </a:rPr>
                  <a:t>磁场。</a:t>
                </a:r>
                <a:r>
                  <a:rPr lang="en-US" altLang="zh-CN" sz="1200" kern="1200" dirty="0">
                    <a:solidFill>
                      <a:schemeClr val="tx1"/>
                    </a:solidFill>
                    <a:effectLst/>
                    <a:latin typeface="+mn-lt"/>
                    <a:ea typeface="+mn-ea"/>
                    <a:cs typeface="+mn-cs"/>
                  </a:rPr>
                  <a:t>AC</a:t>
                </a:r>
                <a:r>
                  <a:rPr lang="zh-CN" altLang="zh-CN" sz="1200" kern="1200" dirty="0">
                    <a:solidFill>
                      <a:schemeClr val="tx1"/>
                    </a:solidFill>
                    <a:effectLst/>
                    <a:latin typeface="+mn-lt"/>
                    <a:ea typeface="+mn-ea"/>
                    <a:cs typeface="+mn-cs"/>
                  </a:rPr>
                  <a:t>测量的方法精度会比</a:t>
                </a:r>
                <a:r>
                  <a:rPr lang="en-US" altLang="zh-CN" sz="1200" kern="1200" dirty="0">
                    <a:solidFill>
                      <a:schemeClr val="tx1"/>
                    </a:solidFill>
                    <a:effectLst/>
                    <a:latin typeface="+mn-lt"/>
                    <a:ea typeface="+mn-ea"/>
                    <a:cs typeface="+mn-cs"/>
                  </a:rPr>
                  <a:t>DC</a:t>
                </a:r>
                <a:r>
                  <a:rPr lang="zh-CN" altLang="zh-CN" sz="1200" kern="1200" dirty="0">
                    <a:solidFill>
                      <a:schemeClr val="tx1"/>
                    </a:solidFill>
                    <a:effectLst/>
                    <a:latin typeface="+mn-lt"/>
                    <a:ea typeface="+mn-ea"/>
                    <a:cs typeface="+mn-cs"/>
                  </a:rPr>
                  <a:t>测量更高</a:t>
                </a:r>
                <a:r>
                  <a:rPr lang="zh-CN" altLang="zh-CN" sz="1200" kern="1200" dirty="0" smtClean="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FB5E8-557D-4DFB-81A7-8F9E1053BE4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0213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FB5E8-557D-4DFB-81A7-8F9E1053BE4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23095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8FB5E8-557D-4DFB-81A7-8F9E1053BE41}" type="slidenum">
              <a:rPr lang="zh-CN" altLang="en-US" smtClean="0"/>
              <a:t>29</a:t>
            </a:fld>
            <a:endParaRPr lang="zh-CN" altLang="en-US"/>
          </a:p>
        </p:txBody>
      </p:sp>
    </p:spTree>
    <p:extLst>
      <p:ext uri="{BB962C8B-B14F-4D97-AF65-F5344CB8AC3E}">
        <p14:creationId xmlns:p14="http://schemas.microsoft.com/office/powerpoint/2010/main" val="2935175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8FB5E8-557D-4DFB-81A7-8F9E1053BE41}" type="slidenum">
              <a:rPr lang="zh-CN" altLang="en-US" smtClean="0"/>
              <a:t>3</a:t>
            </a:fld>
            <a:endParaRPr lang="zh-CN" altLang="en-US"/>
          </a:p>
        </p:txBody>
      </p:sp>
    </p:spTree>
    <p:extLst>
      <p:ext uri="{BB962C8B-B14F-4D97-AF65-F5344CB8AC3E}">
        <p14:creationId xmlns:p14="http://schemas.microsoft.com/office/powerpoint/2010/main" val="357049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首先我们将介绍基于</a:t>
            </a:r>
            <a:r>
              <a:rPr lang="en-US" altLang="zh-CN" sz="1200" kern="1200" dirty="0" smtClean="0">
                <a:solidFill>
                  <a:schemeClr val="tx1"/>
                </a:solidFill>
                <a:effectLst/>
                <a:latin typeface="+mn-lt"/>
                <a:ea typeface="+mn-ea"/>
                <a:cs typeface="+mn-cs"/>
              </a:rPr>
              <a:t>SQUID</a:t>
            </a:r>
            <a:r>
              <a:rPr lang="zh-CN" altLang="zh-CN" sz="1200" kern="1200" dirty="0" smtClean="0">
                <a:solidFill>
                  <a:schemeClr val="tx1"/>
                </a:solidFill>
                <a:effectLst/>
                <a:latin typeface="+mn-lt"/>
                <a:ea typeface="+mn-ea"/>
                <a:cs typeface="+mn-cs"/>
              </a:rPr>
              <a:t>的扫描探针技术。首先我们简单介绍一下</a:t>
            </a:r>
            <a:r>
              <a:rPr lang="en-US" altLang="zh-CN" sz="1200" kern="1200" dirty="0" smtClean="0">
                <a:solidFill>
                  <a:schemeClr val="tx1"/>
                </a:solidFill>
                <a:effectLst/>
                <a:latin typeface="+mn-lt"/>
                <a:ea typeface="+mn-ea"/>
                <a:cs typeface="+mn-cs"/>
              </a:rPr>
              <a:t>SQUID</a:t>
            </a:r>
            <a:r>
              <a:rPr lang="zh-CN" altLang="zh-CN" sz="1200" kern="1200" dirty="0" smtClean="0">
                <a:solidFill>
                  <a:schemeClr val="tx1"/>
                </a:solidFill>
                <a:effectLst/>
                <a:latin typeface="+mn-lt"/>
                <a:ea typeface="+mn-ea"/>
                <a:cs typeface="+mn-cs"/>
              </a:rPr>
              <a:t>，它的全称叫做超导量子干涉器件。其基本结构如图中所示，将两个约瑟夫森结连成一个回路，两臂中的超导电流将会发生干涉，其相位差由回路中的磁通量决定。这种对磁通量的响应特性实际上就构成了</a:t>
            </a:r>
            <a:r>
              <a:rPr lang="en-US" altLang="zh-CN" sz="1200" kern="1200" dirty="0" smtClean="0">
                <a:solidFill>
                  <a:schemeClr val="tx1"/>
                </a:solidFill>
                <a:effectLst/>
                <a:latin typeface="+mn-lt"/>
                <a:ea typeface="+mn-ea"/>
                <a:cs typeface="+mn-cs"/>
              </a:rPr>
              <a:t>SQUID</a:t>
            </a:r>
            <a:r>
              <a:rPr lang="zh-CN" altLang="zh-CN" sz="1200" kern="1200" dirty="0" smtClean="0">
                <a:solidFill>
                  <a:schemeClr val="tx1"/>
                </a:solidFill>
                <a:effectLst/>
                <a:latin typeface="+mn-lt"/>
                <a:ea typeface="+mn-ea"/>
                <a:cs typeface="+mn-cs"/>
              </a:rPr>
              <a:t>测磁的基础。</a:t>
            </a:r>
            <a:endParaRPr lang="en-US" altLang="zh-CN" dirty="0"/>
          </a:p>
        </p:txBody>
      </p:sp>
      <p:sp>
        <p:nvSpPr>
          <p:cNvPr id="4" name="灯片编号占位符 3"/>
          <p:cNvSpPr>
            <a:spLocks noGrp="1"/>
          </p:cNvSpPr>
          <p:nvPr>
            <p:ph type="sldNum" sz="quarter" idx="10"/>
          </p:nvPr>
        </p:nvSpPr>
        <p:spPr/>
        <p:txBody>
          <a:bodyPr/>
          <a:lstStyle/>
          <a:p>
            <a:fld id="{C28FB5E8-557D-4DFB-81A7-8F9E1053BE41}" type="slidenum">
              <a:rPr lang="zh-CN" altLang="en-US" smtClean="0"/>
              <a:t>4</a:t>
            </a:fld>
            <a:endParaRPr lang="zh-CN" altLang="en-US"/>
          </a:p>
        </p:txBody>
      </p:sp>
    </p:spTree>
    <p:extLst>
      <p:ext uri="{BB962C8B-B14F-4D97-AF65-F5344CB8AC3E}">
        <p14:creationId xmlns:p14="http://schemas.microsoft.com/office/powerpoint/2010/main" val="1572885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在扫描探针技术方面，当前的</a:t>
            </a:r>
            <a:r>
              <a:rPr lang="en-US" altLang="zh-CN" sz="1200" kern="1200" dirty="0" smtClean="0">
                <a:solidFill>
                  <a:schemeClr val="tx1"/>
                </a:solidFill>
                <a:effectLst/>
                <a:latin typeface="+mn-lt"/>
                <a:ea typeface="+mn-ea"/>
                <a:cs typeface="+mn-cs"/>
              </a:rPr>
              <a:t>probe</a:t>
            </a:r>
            <a:r>
              <a:rPr lang="zh-CN" altLang="zh-CN" sz="1200" kern="1200" dirty="0" smtClean="0">
                <a:solidFill>
                  <a:schemeClr val="tx1"/>
                </a:solidFill>
                <a:effectLst/>
                <a:latin typeface="+mn-lt"/>
                <a:ea typeface="+mn-ea"/>
                <a:cs typeface="+mn-cs"/>
              </a:rPr>
              <a:t>做法主要有两类，一种是制作纳米尺度的</a:t>
            </a:r>
            <a:r>
              <a:rPr lang="en-US" altLang="zh-CN" sz="1200" kern="1200" dirty="0" smtClean="0">
                <a:solidFill>
                  <a:schemeClr val="tx1"/>
                </a:solidFill>
                <a:effectLst/>
                <a:latin typeface="+mn-lt"/>
                <a:ea typeface="+mn-ea"/>
                <a:cs typeface="+mn-cs"/>
              </a:rPr>
              <a:t>SQUID</a:t>
            </a:r>
            <a:r>
              <a:rPr lang="zh-CN" altLang="zh-CN" sz="1200" kern="1200" dirty="0" smtClean="0">
                <a:solidFill>
                  <a:schemeClr val="tx1"/>
                </a:solidFill>
                <a:effectLst/>
                <a:latin typeface="+mn-lt"/>
                <a:ea typeface="+mn-ea"/>
                <a:cs typeface="+mn-cs"/>
              </a:rPr>
              <a:t>，例如在一个纳米级针尖上镀上超导材料，实现一个</a:t>
            </a:r>
            <a:r>
              <a:rPr lang="en-US" altLang="zh-CN" sz="1200" kern="1200" dirty="0" smtClean="0">
                <a:solidFill>
                  <a:schemeClr val="tx1"/>
                </a:solidFill>
                <a:effectLst/>
                <a:latin typeface="+mn-lt"/>
                <a:ea typeface="+mn-ea"/>
                <a:cs typeface="+mn-cs"/>
              </a:rPr>
              <a:t>SQUID-on-tip</a:t>
            </a:r>
            <a:r>
              <a:rPr lang="zh-CN" altLang="zh-CN" sz="1200" kern="1200" dirty="0" smtClean="0">
                <a:solidFill>
                  <a:schemeClr val="tx1"/>
                </a:solidFill>
                <a:effectLst/>
                <a:latin typeface="+mn-lt"/>
                <a:ea typeface="+mn-ea"/>
                <a:cs typeface="+mn-cs"/>
              </a:rPr>
              <a:t>的，这种做法得到的</a:t>
            </a:r>
            <a:r>
              <a:rPr lang="en-US" altLang="zh-CN" sz="1200" kern="1200" dirty="0" smtClean="0">
                <a:solidFill>
                  <a:schemeClr val="tx1"/>
                </a:solidFill>
                <a:effectLst/>
                <a:latin typeface="+mn-lt"/>
                <a:ea typeface="+mn-ea"/>
                <a:cs typeface="+mn-cs"/>
              </a:rPr>
              <a:t>SQUID</a:t>
            </a:r>
            <a:r>
              <a:rPr lang="zh-CN" altLang="zh-CN" sz="1200" kern="1200" dirty="0" smtClean="0">
                <a:solidFill>
                  <a:schemeClr val="tx1"/>
                </a:solidFill>
                <a:effectLst/>
                <a:latin typeface="+mn-lt"/>
                <a:ea typeface="+mn-ea"/>
                <a:cs typeface="+mn-cs"/>
              </a:rPr>
              <a:t>可以用于测量磁场，也可以做高精度的温度测量。另一种是，在一整块基片上进行微纳加工，然后只使用</a:t>
            </a:r>
            <a:r>
              <a:rPr lang="en-US" altLang="zh-CN" sz="1200" kern="1200" dirty="0" smtClean="0">
                <a:solidFill>
                  <a:schemeClr val="tx1"/>
                </a:solidFill>
                <a:effectLst/>
                <a:latin typeface="+mn-lt"/>
                <a:ea typeface="+mn-ea"/>
                <a:cs typeface="+mn-cs"/>
              </a:rPr>
              <a:t>SQUID</a:t>
            </a:r>
            <a:r>
              <a:rPr lang="zh-CN" altLang="zh-CN" sz="1200" kern="1200" dirty="0" smtClean="0">
                <a:solidFill>
                  <a:schemeClr val="tx1"/>
                </a:solidFill>
                <a:effectLst/>
                <a:latin typeface="+mn-lt"/>
                <a:ea typeface="+mn-ea"/>
                <a:cs typeface="+mn-cs"/>
              </a:rPr>
              <a:t>回路中的一小部分来</a:t>
            </a:r>
            <a:r>
              <a:rPr lang="en-US" altLang="zh-CN" sz="1200" kern="1200" dirty="0" smtClean="0">
                <a:solidFill>
                  <a:schemeClr val="tx1"/>
                </a:solidFill>
                <a:effectLst/>
                <a:latin typeface="+mn-lt"/>
                <a:ea typeface="+mn-ea"/>
                <a:cs typeface="+mn-cs"/>
              </a:rPr>
              <a:t>pick up</a:t>
            </a:r>
            <a:r>
              <a:rPr lang="zh-CN" altLang="zh-CN" sz="1200" kern="1200" dirty="0" smtClean="0">
                <a:solidFill>
                  <a:schemeClr val="tx1"/>
                </a:solidFill>
                <a:effectLst/>
                <a:latin typeface="+mn-lt"/>
                <a:ea typeface="+mn-ea"/>
                <a:cs typeface="+mn-cs"/>
              </a:rPr>
              <a:t>磁信号，但这种做法空间分辨比较差，而且噪声也比前一种方法更大，但其好处在于可以实现更复杂的结构，来做磁导率测量。</a:t>
            </a:r>
          </a:p>
        </p:txBody>
      </p:sp>
      <p:sp>
        <p:nvSpPr>
          <p:cNvPr id="4" name="灯片编号占位符 3"/>
          <p:cNvSpPr>
            <a:spLocks noGrp="1"/>
          </p:cNvSpPr>
          <p:nvPr>
            <p:ph type="sldNum" sz="quarter" idx="10"/>
          </p:nvPr>
        </p:nvSpPr>
        <p:spPr/>
        <p:txBody>
          <a:bodyPr/>
          <a:lstStyle/>
          <a:p>
            <a:fld id="{C28FB5E8-557D-4DFB-81A7-8F9E1053BE41}" type="slidenum">
              <a:rPr lang="zh-CN" altLang="en-US" smtClean="0"/>
              <a:t>5</a:t>
            </a:fld>
            <a:endParaRPr lang="zh-CN" altLang="en-US"/>
          </a:p>
        </p:txBody>
      </p:sp>
    </p:spTree>
    <p:extLst>
      <p:ext uri="{BB962C8B-B14F-4D97-AF65-F5344CB8AC3E}">
        <p14:creationId xmlns:p14="http://schemas.microsoft.com/office/powerpoint/2010/main" val="90728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C28FB5E8-557D-4DFB-81A7-8F9E1053BE41}" type="slidenum">
              <a:rPr lang="zh-CN" altLang="en-US" smtClean="0"/>
              <a:t>6</a:t>
            </a:fld>
            <a:endParaRPr lang="zh-CN" altLang="en-US"/>
          </a:p>
        </p:txBody>
      </p:sp>
    </p:spTree>
    <p:extLst>
      <p:ext uri="{BB962C8B-B14F-4D97-AF65-F5344CB8AC3E}">
        <p14:creationId xmlns:p14="http://schemas.microsoft.com/office/powerpoint/2010/main" val="114996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C28FB5E8-557D-4DFB-81A7-8F9E1053BE41}" type="slidenum">
              <a:rPr lang="zh-CN" altLang="en-US" smtClean="0"/>
              <a:t>7</a:t>
            </a:fld>
            <a:endParaRPr lang="zh-CN" altLang="en-US"/>
          </a:p>
        </p:txBody>
      </p:sp>
    </p:spTree>
    <p:extLst>
      <p:ext uri="{BB962C8B-B14F-4D97-AF65-F5344CB8AC3E}">
        <p14:creationId xmlns:p14="http://schemas.microsoft.com/office/powerpoint/2010/main" val="37841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C28FB5E8-557D-4DFB-81A7-8F9E1053BE41}" type="slidenum">
              <a:rPr lang="zh-CN" altLang="en-US" smtClean="0"/>
              <a:t>8</a:t>
            </a:fld>
            <a:endParaRPr lang="zh-CN" altLang="en-US"/>
          </a:p>
        </p:txBody>
      </p:sp>
    </p:spTree>
    <p:extLst>
      <p:ext uri="{BB962C8B-B14F-4D97-AF65-F5344CB8AC3E}">
        <p14:creationId xmlns:p14="http://schemas.microsoft.com/office/powerpoint/2010/main" val="73384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cold atom SPM</a:t>
            </a:r>
            <a:r>
              <a:rPr lang="zh-CN" altLang="zh-CN" sz="1200" kern="1200" dirty="0" smtClean="0">
                <a:solidFill>
                  <a:schemeClr val="tx1"/>
                </a:solidFill>
                <a:effectLst/>
                <a:latin typeface="+mn-lt"/>
                <a:ea typeface="+mn-ea"/>
                <a:cs typeface="+mn-cs"/>
              </a:rPr>
              <a:t>的工作原理是利用磁阱束缚实现了</a:t>
            </a:r>
            <a:r>
              <a:rPr lang="en-US" altLang="zh-CN" sz="1200" kern="1200" dirty="0" smtClean="0">
                <a:solidFill>
                  <a:schemeClr val="tx1"/>
                </a:solidFill>
                <a:effectLst/>
                <a:latin typeface="+mn-lt"/>
                <a:ea typeface="+mn-ea"/>
                <a:cs typeface="+mn-cs"/>
              </a:rPr>
              <a:t>BEC</a:t>
            </a:r>
            <a:r>
              <a:rPr lang="zh-CN" altLang="zh-CN" sz="1200" kern="1200" dirty="0" smtClean="0">
                <a:solidFill>
                  <a:schemeClr val="tx1"/>
                </a:solidFill>
                <a:effectLst/>
                <a:latin typeface="+mn-lt"/>
                <a:ea typeface="+mn-ea"/>
                <a:cs typeface="+mn-cs"/>
              </a:rPr>
              <a:t>的超冷原子气，作为针尖（左图中的黄色部分），将针尖靠近表面并与之发生相互作用，通过测量原子气团的物理量的改变来推知表面的物理性质。</a:t>
            </a:r>
          </a:p>
          <a:p>
            <a:r>
              <a:rPr lang="en-US" altLang="zh-CN" sz="1200" kern="1200" dirty="0" smtClean="0">
                <a:solidFill>
                  <a:schemeClr val="tx1"/>
                </a:solidFill>
                <a:effectLst/>
                <a:latin typeface="+mn-lt"/>
                <a:ea typeface="+mn-ea"/>
                <a:cs typeface="+mn-cs"/>
              </a:rPr>
              <a:t>cold atom SPM</a:t>
            </a:r>
            <a:r>
              <a:rPr lang="zh-CN" altLang="zh-CN" sz="1200" kern="1200" dirty="0" smtClean="0">
                <a:solidFill>
                  <a:schemeClr val="tx1"/>
                </a:solidFill>
                <a:effectLst/>
                <a:latin typeface="+mn-lt"/>
                <a:ea typeface="+mn-ea"/>
                <a:cs typeface="+mn-cs"/>
              </a:rPr>
              <a:t>的工作原理决定了其具有以下几点重要的性质：超软、高纯度的针尖（都是全同粒子）；测量不会破坏表面；因为实现</a:t>
            </a:r>
            <a:r>
              <a:rPr lang="en-US" altLang="zh-CN" sz="1200" kern="1200" dirty="0" smtClean="0">
                <a:solidFill>
                  <a:schemeClr val="tx1"/>
                </a:solidFill>
                <a:effectLst/>
                <a:latin typeface="+mn-lt"/>
                <a:ea typeface="+mn-ea"/>
                <a:cs typeface="+mn-cs"/>
              </a:rPr>
              <a:t>BEC</a:t>
            </a:r>
            <a:r>
              <a:rPr lang="zh-CN" altLang="zh-CN" sz="1200" kern="1200" dirty="0" smtClean="0">
                <a:solidFill>
                  <a:schemeClr val="tx1"/>
                </a:solidFill>
                <a:effectLst/>
                <a:latin typeface="+mn-lt"/>
                <a:ea typeface="+mn-ea"/>
                <a:cs typeface="+mn-cs"/>
              </a:rPr>
              <a:t>，所以针尖的体积可以很小，进而实现较高的分辨率。</a:t>
            </a:r>
          </a:p>
        </p:txBody>
      </p:sp>
      <p:sp>
        <p:nvSpPr>
          <p:cNvPr id="4" name="灯片编号占位符 3"/>
          <p:cNvSpPr>
            <a:spLocks noGrp="1"/>
          </p:cNvSpPr>
          <p:nvPr>
            <p:ph type="sldNum" sz="quarter" idx="10"/>
          </p:nvPr>
        </p:nvSpPr>
        <p:spPr/>
        <p:txBody>
          <a:bodyPr/>
          <a:lstStyle/>
          <a:p>
            <a:fld id="{C28FB5E8-557D-4DFB-81A7-8F9E1053BE41}" type="slidenum">
              <a:rPr lang="zh-CN" altLang="en-US" smtClean="0"/>
              <a:t>9</a:t>
            </a:fld>
            <a:endParaRPr lang="zh-CN" altLang="en-US"/>
          </a:p>
        </p:txBody>
      </p:sp>
    </p:spTree>
    <p:extLst>
      <p:ext uri="{BB962C8B-B14F-4D97-AF65-F5344CB8AC3E}">
        <p14:creationId xmlns:p14="http://schemas.microsoft.com/office/powerpoint/2010/main" val="814962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直角三角形 7"/>
          <p:cNvSpPr/>
          <p:nvPr/>
        </p:nvSpPr>
        <p:spPr>
          <a:xfrm rot="5400000">
            <a:off x="1657350" y="-1657353"/>
            <a:ext cx="1155700" cy="4470403"/>
          </a:xfrm>
          <a:prstGeom prst="rtTriangle">
            <a:avLst/>
          </a:prstGeom>
          <a:solidFill>
            <a:schemeClr val="accent4"/>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7" name="直角三角形 6"/>
          <p:cNvSpPr/>
          <p:nvPr/>
        </p:nvSpPr>
        <p:spPr>
          <a:xfrm rot="16200000">
            <a:off x="7480300" y="2146300"/>
            <a:ext cx="6451600" cy="2971800"/>
          </a:xfrm>
          <a:prstGeom prst="rtTriangle">
            <a:avLst/>
          </a:prstGeom>
          <a:solidFill>
            <a:schemeClr val="accent3"/>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直角三角形 4"/>
          <p:cNvSpPr/>
          <p:nvPr/>
        </p:nvSpPr>
        <p:spPr>
          <a:xfrm rot="5400000">
            <a:off x="0" y="0"/>
            <a:ext cx="1752600" cy="1752600"/>
          </a:xfrm>
          <a:prstGeom prst="rtTriangle">
            <a:avLst/>
          </a:prstGeom>
          <a:solidFill>
            <a:schemeClr val="accent2"/>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6" name="直角三角形 5"/>
          <p:cNvSpPr/>
          <p:nvPr/>
        </p:nvSpPr>
        <p:spPr>
          <a:xfrm rot="16200000">
            <a:off x="8165254" y="2831256"/>
            <a:ext cx="3695700" cy="4357796"/>
          </a:xfrm>
          <a:prstGeom prst="rtTriangle">
            <a:avLst/>
          </a:prstGeom>
          <a:solidFill>
            <a:schemeClr val="accent1"/>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9" name="直角三角形 8"/>
          <p:cNvSpPr/>
          <p:nvPr/>
        </p:nvSpPr>
        <p:spPr>
          <a:xfrm>
            <a:off x="0" y="4305301"/>
            <a:ext cx="1625600" cy="2552700"/>
          </a:xfrm>
          <a:prstGeom prst="rtTriangle">
            <a:avLst/>
          </a:prstGeom>
          <a:solidFill>
            <a:schemeClr val="accent5"/>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1" name="文本占位符 5"/>
          <p:cNvSpPr>
            <a:spLocks noGrp="1"/>
          </p:cNvSpPr>
          <p:nvPr>
            <p:ph type="body" sz="quarter" idx="11"/>
          </p:nvPr>
        </p:nvSpPr>
        <p:spPr>
          <a:xfrm>
            <a:off x="1307569" y="2287274"/>
            <a:ext cx="7098667" cy="1215007"/>
          </a:xfrm>
          <a:prstGeom prst="rect">
            <a:avLst/>
          </a:prstGeom>
          <a:solidFill>
            <a:schemeClr val="accent2">
              <a:lumMod val="75000"/>
            </a:schemeClr>
          </a:solidFill>
        </p:spPr>
        <p:txBody>
          <a:bodyPr anchor="ctr"/>
          <a:lstStyle>
            <a:lvl1pPr marL="0" indent="0">
              <a:buNone/>
              <a:defRPr kumimoji="1" lang="zh-CN" altLang="en-US" sz="4800" b="0" dirty="0" smtClean="0">
                <a:solidFill>
                  <a:schemeClr val="bg1"/>
                </a:solidFill>
                <a:latin typeface="Calibri" pitchFamily="34" charset="0"/>
                <a:cs typeface="Calibri" pitchFamily="34" charset="0"/>
              </a:defRPr>
            </a:lvl1pPr>
          </a:lstStyle>
          <a:p>
            <a:pPr marL="228600" lvl="0" indent="-228600">
              <a:lnSpc>
                <a:spcPct val="100000"/>
              </a:lnSpc>
            </a:pPr>
            <a:r>
              <a:rPr kumimoji="1" lang="zh-CN" altLang="en-US" dirty="0" smtClean="0"/>
              <a:t>编辑母版文本样式</a:t>
            </a:r>
          </a:p>
        </p:txBody>
      </p:sp>
      <p:sp>
        <p:nvSpPr>
          <p:cNvPr id="12" name="文本占位符 5"/>
          <p:cNvSpPr>
            <a:spLocks noGrp="1"/>
          </p:cNvSpPr>
          <p:nvPr>
            <p:ph type="body" sz="quarter" idx="12"/>
          </p:nvPr>
        </p:nvSpPr>
        <p:spPr>
          <a:xfrm>
            <a:off x="1307569" y="3502278"/>
            <a:ext cx="7098667" cy="579503"/>
          </a:xfrm>
          <a:prstGeom prst="rect">
            <a:avLst/>
          </a:prstGeom>
        </p:spPr>
        <p:txBody>
          <a:bodyPr anchor="ctr"/>
          <a:lstStyle>
            <a:lvl1pPr marL="0" indent="0">
              <a:buFont typeface="Arial" panose="020B0604020202020204" pitchFamily="34" charset="0"/>
              <a:buNone/>
              <a:defRPr kumimoji="1" lang="zh-CN" altLang="en-US" sz="2200" b="0" kern="1200" smtClean="0">
                <a:solidFill>
                  <a:schemeClr val="accent2">
                    <a:lumMod val="75000"/>
                  </a:schemeClr>
                </a:solidFill>
                <a:latin typeface="Calibri" pitchFamily="34" charset="0"/>
                <a:ea typeface="黑体" pitchFamily="49" charset="-122"/>
                <a:cs typeface="Calibri" pitchFamily="34" charset="0"/>
              </a:defRPr>
            </a:lvl1pPr>
          </a:lstStyle>
          <a:p>
            <a:pPr lvl="0"/>
            <a:r>
              <a:rPr kumimoji="1" lang="zh-CN" altLang="en-US" dirty="0" smtClean="0"/>
              <a:t>编辑母版文本样式</a:t>
            </a:r>
          </a:p>
        </p:txBody>
      </p:sp>
      <p:sp>
        <p:nvSpPr>
          <p:cNvPr id="13" name="文本占位符 5"/>
          <p:cNvSpPr>
            <a:spLocks noGrp="1"/>
          </p:cNvSpPr>
          <p:nvPr>
            <p:ph type="body" sz="quarter" idx="13"/>
          </p:nvPr>
        </p:nvSpPr>
        <p:spPr>
          <a:xfrm>
            <a:off x="1307571" y="4158677"/>
            <a:ext cx="5109845" cy="1511877"/>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kumimoji="1" lang="zh-CN" altLang="en-US" sz="1600" b="0" kern="1200" dirty="0" smtClean="0">
                <a:solidFill>
                  <a:schemeClr val="tx1">
                    <a:lumMod val="75000"/>
                    <a:lumOff val="25000"/>
                  </a:schemeClr>
                </a:solidFill>
                <a:latin typeface="等线" panose="02010600030101010101" pitchFamily="2" charset="-122"/>
                <a:ea typeface="等线" panose="02010600030101010101" pitchFamily="2" charset="-122"/>
                <a:cs typeface="+mn-cs"/>
              </a:defRPr>
            </a:lvl1pPr>
          </a:lstStyle>
          <a:p>
            <a:pPr lvl="0"/>
            <a:r>
              <a:rPr kumimoji="1" lang="zh-CN" altLang="en-US" dirty="0" smtClean="0"/>
              <a:t>编辑母版文本样式</a:t>
            </a:r>
          </a:p>
        </p:txBody>
      </p:sp>
    </p:spTree>
    <p:extLst>
      <p:ext uri="{BB962C8B-B14F-4D97-AF65-F5344CB8AC3E}">
        <p14:creationId xmlns:p14="http://schemas.microsoft.com/office/powerpoint/2010/main" val="210681607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空白页">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22334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页">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直角三角形 7"/>
          <p:cNvSpPr/>
          <p:nvPr/>
        </p:nvSpPr>
        <p:spPr>
          <a:xfrm rot="5400000">
            <a:off x="1657350" y="-1657353"/>
            <a:ext cx="1155700" cy="4470403"/>
          </a:xfrm>
          <a:prstGeom prst="rtTriangle">
            <a:avLst/>
          </a:prstGeom>
          <a:solidFill>
            <a:schemeClr val="accent4"/>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7" name="直角三角形 6"/>
          <p:cNvSpPr/>
          <p:nvPr/>
        </p:nvSpPr>
        <p:spPr>
          <a:xfrm rot="16200000">
            <a:off x="7480300" y="2146300"/>
            <a:ext cx="6451600" cy="2971800"/>
          </a:xfrm>
          <a:prstGeom prst="rtTriangle">
            <a:avLst/>
          </a:prstGeom>
          <a:solidFill>
            <a:schemeClr val="accent3"/>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5" name="直角三角形 4"/>
          <p:cNvSpPr/>
          <p:nvPr/>
        </p:nvSpPr>
        <p:spPr>
          <a:xfrm rot="5400000">
            <a:off x="0" y="0"/>
            <a:ext cx="1752600" cy="1752600"/>
          </a:xfrm>
          <a:prstGeom prst="rtTriangle">
            <a:avLst/>
          </a:prstGeom>
          <a:solidFill>
            <a:schemeClr val="accent2"/>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6" name="直角三角形 5"/>
          <p:cNvSpPr/>
          <p:nvPr/>
        </p:nvSpPr>
        <p:spPr>
          <a:xfrm rot="16200000">
            <a:off x="8165254" y="2831256"/>
            <a:ext cx="3695700" cy="4357796"/>
          </a:xfrm>
          <a:prstGeom prst="rtTriangle">
            <a:avLst/>
          </a:prstGeom>
          <a:solidFill>
            <a:schemeClr val="accent1"/>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9" name="直角三角形 8"/>
          <p:cNvSpPr/>
          <p:nvPr/>
        </p:nvSpPr>
        <p:spPr>
          <a:xfrm>
            <a:off x="0" y="4305301"/>
            <a:ext cx="1625600" cy="2552700"/>
          </a:xfrm>
          <a:prstGeom prst="rtTriangle">
            <a:avLst/>
          </a:prstGeom>
          <a:solidFill>
            <a:schemeClr val="accent5"/>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11" name="文本占位符 5"/>
          <p:cNvSpPr>
            <a:spLocks noGrp="1"/>
          </p:cNvSpPr>
          <p:nvPr>
            <p:ph type="body" sz="quarter" idx="11" hasCustomPrompt="1"/>
          </p:nvPr>
        </p:nvSpPr>
        <p:spPr>
          <a:xfrm>
            <a:off x="1307569" y="2287274"/>
            <a:ext cx="7098667" cy="1215007"/>
          </a:xfrm>
          <a:prstGeom prst="rect">
            <a:avLst/>
          </a:prstGeom>
          <a:solidFill>
            <a:schemeClr val="accent2">
              <a:lumMod val="75000"/>
            </a:schemeClr>
          </a:solidFill>
        </p:spPr>
        <p:txBody>
          <a:bodyPr anchor="ctr"/>
          <a:lstStyle>
            <a:lvl1pPr marL="0" indent="0">
              <a:buNone/>
              <a:defRPr kumimoji="1" lang="zh-CN" altLang="en-US" sz="4800" b="0" dirty="0" smtClean="0">
                <a:solidFill>
                  <a:schemeClr val="bg1"/>
                </a:solidFill>
                <a:latin typeface="Calibri" panose="020F0502020204030204" pitchFamily="34" charset="0"/>
                <a:cs typeface="Calibri" panose="020F0502020204030204" pitchFamily="34" charset="0"/>
              </a:defRPr>
            </a:lvl1pPr>
          </a:lstStyle>
          <a:p>
            <a:pPr marL="228600" lvl="0" indent="-228600">
              <a:lnSpc>
                <a:spcPct val="100000"/>
              </a:lnSpc>
            </a:pPr>
            <a:r>
              <a:rPr kumimoji="1" lang="zh-CN" altLang="en-US" dirty="0" smtClean="0"/>
              <a:t>编辑母版文本样式</a:t>
            </a:r>
          </a:p>
        </p:txBody>
      </p:sp>
      <p:sp>
        <p:nvSpPr>
          <p:cNvPr id="12" name="文本占位符 5"/>
          <p:cNvSpPr>
            <a:spLocks noGrp="1"/>
          </p:cNvSpPr>
          <p:nvPr>
            <p:ph type="body" sz="quarter" idx="12" hasCustomPrompt="1"/>
          </p:nvPr>
        </p:nvSpPr>
        <p:spPr>
          <a:xfrm>
            <a:off x="1307569" y="3502278"/>
            <a:ext cx="7098667" cy="579503"/>
          </a:xfrm>
          <a:prstGeom prst="rect">
            <a:avLst/>
          </a:prstGeom>
        </p:spPr>
        <p:txBody>
          <a:bodyPr anchor="ctr"/>
          <a:lstStyle>
            <a:lvl1pPr marL="0" indent="0">
              <a:buFont typeface="Arial" panose="020B0604020202020204" pitchFamily="34" charset="0"/>
              <a:buNone/>
              <a:defRPr kumimoji="1" lang="zh-CN" altLang="en-US" sz="2200" b="0" kern="1200" smtClean="0">
                <a:solidFill>
                  <a:schemeClr val="accent2">
                    <a:lumMod val="75000"/>
                  </a:schemeClr>
                </a:solidFill>
                <a:latin typeface="Calibri" panose="020F0502020204030204" pitchFamily="34" charset="0"/>
                <a:ea typeface="黑体" panose="02010609060101010101" pitchFamily="49" charset="-122"/>
                <a:cs typeface="Calibri" panose="020F0502020204030204" pitchFamily="34" charset="0"/>
              </a:defRPr>
            </a:lvl1pPr>
          </a:lstStyle>
          <a:p>
            <a:pPr lvl="0"/>
            <a:r>
              <a:rPr kumimoji="1" lang="zh-CN" altLang="en-US" dirty="0" smtClean="0"/>
              <a:t>编辑母版文本样式</a:t>
            </a:r>
          </a:p>
        </p:txBody>
      </p:sp>
      <p:sp>
        <p:nvSpPr>
          <p:cNvPr id="13" name="文本占位符 5"/>
          <p:cNvSpPr>
            <a:spLocks noGrp="1"/>
          </p:cNvSpPr>
          <p:nvPr>
            <p:ph type="body" sz="quarter" idx="13" hasCustomPrompt="1"/>
          </p:nvPr>
        </p:nvSpPr>
        <p:spPr>
          <a:xfrm>
            <a:off x="1307571" y="4158677"/>
            <a:ext cx="5109845" cy="1511877"/>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kumimoji="1" lang="zh-CN" altLang="en-US" sz="1600" b="0" kern="1200" dirty="0" smtClean="0">
                <a:solidFill>
                  <a:schemeClr val="tx1">
                    <a:lumMod val="75000"/>
                    <a:lumOff val="25000"/>
                  </a:schemeClr>
                </a:solidFill>
                <a:latin typeface="等线" panose="02010600030101010101" pitchFamily="2" charset="-122"/>
                <a:ea typeface="等线" panose="02010600030101010101" pitchFamily="2" charset="-122"/>
                <a:cs typeface="+mn-cs"/>
              </a:defRPr>
            </a:lvl1pPr>
          </a:lstStyle>
          <a:p>
            <a:pPr lvl="0"/>
            <a:r>
              <a:rPr kumimoji="1" lang="zh-CN" altLang="en-US" dirty="0" smtClean="0"/>
              <a:t>编辑母版文本样式</a:t>
            </a:r>
          </a:p>
        </p:txBody>
      </p:sp>
    </p:spTree>
    <p:extLst>
      <p:ext uri="{BB962C8B-B14F-4D97-AF65-F5344CB8AC3E}">
        <p14:creationId xmlns:p14="http://schemas.microsoft.com/office/powerpoint/2010/main" val="136509973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目录页_三项目录">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4" name="任意形状 23"/>
          <p:cNvSpPr/>
          <p:nvPr/>
        </p:nvSpPr>
        <p:spPr>
          <a:xfrm rot="10800000">
            <a:off x="3053492" y="3"/>
            <a:ext cx="9138512" cy="6858001"/>
          </a:xfrm>
          <a:custGeom>
            <a:avLst/>
            <a:gdLst>
              <a:gd name="connsiteX0" fmla="*/ 5118100 w 8058150"/>
              <a:gd name="connsiteY0" fmla="*/ 6858001 h 6858001"/>
              <a:gd name="connsiteX1" fmla="*/ 0 w 8058150"/>
              <a:gd name="connsiteY1" fmla="*/ 6858001 h 6858001"/>
              <a:gd name="connsiteX2" fmla="*/ 0 w 8058150"/>
              <a:gd name="connsiteY2" fmla="*/ 0 h 6858001"/>
              <a:gd name="connsiteX3" fmla="*/ 5118100 w 8058150"/>
              <a:gd name="connsiteY3" fmla="*/ 0 h 6858001"/>
              <a:gd name="connsiteX4" fmla="*/ 8058150 w 8058150"/>
              <a:gd name="connsiteY4" fmla="*/ 6858000 h 6858001"/>
              <a:gd name="connsiteX5" fmla="*/ 5118100 w 8058150"/>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8150" h="6858001">
                <a:moveTo>
                  <a:pt x="5118100" y="6858001"/>
                </a:moveTo>
                <a:lnTo>
                  <a:pt x="0" y="6858001"/>
                </a:lnTo>
                <a:lnTo>
                  <a:pt x="0" y="0"/>
                </a:lnTo>
                <a:lnTo>
                  <a:pt x="5118100" y="0"/>
                </a:lnTo>
                <a:lnTo>
                  <a:pt x="8058150" y="6858000"/>
                </a:lnTo>
                <a:lnTo>
                  <a:pt x="5118100" y="6858000"/>
                </a:lnTo>
                <a:close/>
              </a:path>
            </a:pathLst>
          </a:custGeom>
          <a:solidFill>
            <a:schemeClr val="accent4">
              <a:lumMod val="60000"/>
              <a:lumOff val="40000"/>
            </a:schemeClr>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3" name="直角三角形 2"/>
          <p:cNvSpPr/>
          <p:nvPr/>
        </p:nvSpPr>
        <p:spPr>
          <a:xfrm>
            <a:off x="1" y="5295901"/>
            <a:ext cx="4832865" cy="1562100"/>
          </a:xfrm>
          <a:prstGeom prst="rtTriangle">
            <a:avLst/>
          </a:prstGeom>
          <a:solidFill>
            <a:schemeClr val="accent2"/>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4" name="直角三角形 3"/>
          <p:cNvSpPr/>
          <p:nvPr/>
        </p:nvSpPr>
        <p:spPr>
          <a:xfrm rot="5400000" flipV="1">
            <a:off x="9753607" y="-927097"/>
            <a:ext cx="1511299" cy="3365499"/>
          </a:xfrm>
          <a:prstGeom prst="rtTriangle">
            <a:avLst/>
          </a:prstGeom>
          <a:solidFill>
            <a:schemeClr val="accent5">
              <a:lumMod val="60000"/>
              <a:lumOff val="40000"/>
            </a:schemeClr>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7" name="文本占位符 5"/>
          <p:cNvSpPr txBox="1"/>
          <p:nvPr/>
        </p:nvSpPr>
        <p:spPr>
          <a:xfrm>
            <a:off x="486580" y="2270932"/>
            <a:ext cx="3340769" cy="168021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1800" b="1"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sz="7200" b="1" i="0" u="none" strike="noStrike" kern="1200" cap="none" spc="0" normalizeH="0" baseline="0" noProof="0" dirty="0" smtClean="0">
                <a:ln>
                  <a:noFill/>
                </a:ln>
                <a:solidFill>
                  <a:srgbClr val="C1D9DF">
                    <a:lumMod val="75000"/>
                  </a:srgbClr>
                </a:solidFill>
                <a:effectLst/>
                <a:uLnTx/>
                <a:uFillTx/>
                <a:latin typeface="微软雅黑 Light" panose="020B0502040204020203" pitchFamily="34" charset="-122"/>
                <a:ea typeface="微软雅黑 Light" panose="020B0502040204020203" pitchFamily="34" charset="-122"/>
                <a:cs typeface="+mn-cs"/>
              </a:rPr>
              <a:t>目录</a:t>
            </a:r>
            <a:endParaRPr kumimoji="1" lang="zh-CN" altLang="en-US" sz="7200" b="1" i="0" u="none" strike="noStrike" kern="1200" cap="none" spc="0" normalizeH="0" baseline="0" noProof="0" dirty="0">
              <a:ln>
                <a:noFill/>
              </a:ln>
              <a:solidFill>
                <a:srgbClr val="C1D9DF">
                  <a:lumMod val="75000"/>
                </a:srgbClr>
              </a:solidFill>
              <a:effectLst/>
              <a:uLnTx/>
              <a:uFillTx/>
              <a:latin typeface="微软雅黑 Light" panose="020B0502040204020203" pitchFamily="34" charset="-122"/>
              <a:ea typeface="微软雅黑 Light" panose="020B0502040204020203" pitchFamily="34" charset="-122"/>
              <a:cs typeface="+mn-cs"/>
            </a:endParaRPr>
          </a:p>
        </p:txBody>
      </p:sp>
      <p:sp>
        <p:nvSpPr>
          <p:cNvPr id="8" name="文本占位符 5"/>
          <p:cNvSpPr txBox="1"/>
          <p:nvPr/>
        </p:nvSpPr>
        <p:spPr>
          <a:xfrm>
            <a:off x="500732" y="3670436"/>
            <a:ext cx="3417657" cy="58293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4400" b="1"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CN" sz="3200" b="0" i="0" u="none" strike="noStrike" kern="1200" cap="none" spc="0" normalizeH="0" baseline="0" noProof="0" dirty="0" smtClean="0">
                <a:ln>
                  <a:noFill/>
                </a:ln>
                <a:solidFill>
                  <a:srgbClr val="C1D9DF">
                    <a:lumMod val="75000"/>
                  </a:srgbClr>
                </a:solidFill>
                <a:effectLst/>
                <a:uLnTx/>
                <a:uFillTx/>
                <a:latin typeface="Segoe UI Semibold" panose="020B0702040204020203" pitchFamily="34" charset="0"/>
                <a:ea typeface="微软雅黑"/>
                <a:cs typeface="Segoe UI Semibold" panose="020B0702040204020203" pitchFamily="34" charset="0"/>
              </a:rPr>
              <a:t>CONTENTS</a:t>
            </a:r>
            <a:endParaRPr kumimoji="1" lang="zh-CN" altLang="en-US" sz="3200" b="0" i="0" u="none" strike="noStrike" kern="1200" cap="none" spc="0" normalizeH="0" baseline="0" noProof="0" dirty="0">
              <a:ln>
                <a:noFill/>
              </a:ln>
              <a:solidFill>
                <a:srgbClr val="C1D9DF">
                  <a:lumMod val="75000"/>
                </a:srgbClr>
              </a:solidFill>
              <a:effectLst/>
              <a:uLnTx/>
              <a:uFillTx/>
              <a:latin typeface="Segoe UI Semibold" panose="020B0702040204020203" pitchFamily="34" charset="0"/>
              <a:ea typeface="微软雅黑"/>
              <a:cs typeface="Segoe UI Semibold" panose="020B0702040204020203" pitchFamily="34" charset="0"/>
            </a:endParaRPr>
          </a:p>
        </p:txBody>
      </p:sp>
      <p:sp>
        <p:nvSpPr>
          <p:cNvPr id="25" name="文本占位符 5"/>
          <p:cNvSpPr>
            <a:spLocks noGrp="1"/>
          </p:cNvSpPr>
          <p:nvPr>
            <p:ph type="body" sz="quarter" idx="12" hasCustomPrompt="1"/>
          </p:nvPr>
        </p:nvSpPr>
        <p:spPr>
          <a:xfrm>
            <a:off x="5129546" y="1766651"/>
            <a:ext cx="963546" cy="651828"/>
          </a:xfrm>
          <a:prstGeom prst="rect">
            <a:avLst/>
          </a:prstGeom>
        </p:spPr>
        <p:txBody>
          <a:bodyPr anchor="ctr"/>
          <a:lstStyle>
            <a:lvl1pPr marL="0" indent="0">
              <a:buFont typeface="Arial" panose="020B0604020202020204" pitchFamily="34" charset="0"/>
              <a:buNone/>
              <a:defRPr lang="zh-CN" altLang="en-US" sz="4000" b="1" kern="1200" dirty="0">
                <a:solidFill>
                  <a:schemeClr val="bg1"/>
                </a:solidFill>
                <a:latin typeface="Arial" panose="020B0604020202020204" pitchFamily="34" charset="0"/>
                <a:ea typeface="+mn-ea"/>
                <a:cs typeface="Arial" panose="020B0604020202020204" pitchFamily="34" charset="0"/>
              </a:defRPr>
            </a:lvl1pPr>
          </a:lstStyle>
          <a:p>
            <a:pPr lvl="0"/>
            <a:r>
              <a:rPr kumimoji="1" lang="en-US" altLang="zh-CN" dirty="0" smtClean="0"/>
              <a:t>00</a:t>
            </a:r>
            <a:endParaRPr kumimoji="1" lang="zh-CN" altLang="en-US" dirty="0"/>
          </a:p>
        </p:txBody>
      </p:sp>
      <p:sp>
        <p:nvSpPr>
          <p:cNvPr id="26" name="文本占位符 5"/>
          <p:cNvSpPr>
            <a:spLocks noGrp="1"/>
          </p:cNvSpPr>
          <p:nvPr>
            <p:ph type="body" sz="quarter" idx="13" hasCustomPrompt="1"/>
          </p:nvPr>
        </p:nvSpPr>
        <p:spPr>
          <a:xfrm>
            <a:off x="6093093" y="1869993"/>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
        <p:nvSpPr>
          <p:cNvPr id="27" name="文本占位符 5"/>
          <p:cNvSpPr>
            <a:spLocks noGrp="1"/>
          </p:cNvSpPr>
          <p:nvPr>
            <p:ph type="body" sz="quarter" idx="14" hasCustomPrompt="1"/>
          </p:nvPr>
        </p:nvSpPr>
        <p:spPr>
          <a:xfrm>
            <a:off x="5917293" y="3174609"/>
            <a:ext cx="963546" cy="651828"/>
          </a:xfrm>
          <a:prstGeom prst="rect">
            <a:avLst/>
          </a:prstGeom>
        </p:spPr>
        <p:txBody>
          <a:bodyPr anchor="ctr"/>
          <a:lstStyle>
            <a:lvl1pPr marL="0" indent="0">
              <a:buNone/>
              <a:defRPr lang="zh-CN" altLang="en-US" sz="4000" b="1" dirty="0">
                <a:solidFill>
                  <a:schemeClr val="bg1"/>
                </a:solidFill>
                <a:latin typeface="Arial" panose="020B0604020202020204" pitchFamily="34" charset="0"/>
                <a:cs typeface="Arial" panose="020B0604020202020204" pitchFamily="34" charset="0"/>
              </a:defRPr>
            </a:lvl1pPr>
          </a:lstStyle>
          <a:p>
            <a:pPr marL="228600" lvl="0" indent="-228600"/>
            <a:r>
              <a:rPr kumimoji="1" lang="en-US" altLang="zh-CN" dirty="0" smtClean="0"/>
              <a:t>00</a:t>
            </a:r>
            <a:endParaRPr kumimoji="1" lang="zh-CN" altLang="en-US" dirty="0"/>
          </a:p>
        </p:txBody>
      </p:sp>
      <p:sp>
        <p:nvSpPr>
          <p:cNvPr id="28" name="文本占位符 5"/>
          <p:cNvSpPr>
            <a:spLocks noGrp="1"/>
          </p:cNvSpPr>
          <p:nvPr>
            <p:ph type="body" sz="quarter" idx="15" hasCustomPrompt="1"/>
          </p:nvPr>
        </p:nvSpPr>
        <p:spPr>
          <a:xfrm>
            <a:off x="6880840" y="3277951"/>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
        <p:nvSpPr>
          <p:cNvPr id="29" name="文本占位符 5"/>
          <p:cNvSpPr>
            <a:spLocks noGrp="1"/>
          </p:cNvSpPr>
          <p:nvPr>
            <p:ph type="body" sz="quarter" idx="16" hasCustomPrompt="1"/>
          </p:nvPr>
        </p:nvSpPr>
        <p:spPr>
          <a:xfrm>
            <a:off x="6660233" y="4582567"/>
            <a:ext cx="963546" cy="651828"/>
          </a:xfrm>
          <a:prstGeom prst="rect">
            <a:avLst/>
          </a:prstGeom>
        </p:spPr>
        <p:txBody>
          <a:bodyPr anchor="ctr"/>
          <a:lstStyle>
            <a:lvl1pPr marL="0" indent="0">
              <a:buNone/>
              <a:defRPr lang="zh-CN" altLang="en-US" sz="4000" b="1" dirty="0">
                <a:solidFill>
                  <a:schemeClr val="bg1"/>
                </a:solidFill>
                <a:latin typeface="Arial" panose="020B0604020202020204" pitchFamily="34" charset="0"/>
                <a:cs typeface="Arial" panose="020B0604020202020204" pitchFamily="34" charset="0"/>
              </a:defRPr>
            </a:lvl1pPr>
          </a:lstStyle>
          <a:p>
            <a:pPr marL="228600" lvl="0" indent="-228600"/>
            <a:r>
              <a:rPr kumimoji="1" lang="en-US" altLang="zh-CN" dirty="0" smtClean="0"/>
              <a:t>00</a:t>
            </a:r>
            <a:endParaRPr kumimoji="1" lang="zh-CN" altLang="en-US" dirty="0"/>
          </a:p>
        </p:txBody>
      </p:sp>
      <p:sp>
        <p:nvSpPr>
          <p:cNvPr id="30" name="文本占位符 5"/>
          <p:cNvSpPr>
            <a:spLocks noGrp="1"/>
          </p:cNvSpPr>
          <p:nvPr>
            <p:ph type="body" sz="quarter" idx="17" hasCustomPrompt="1"/>
          </p:nvPr>
        </p:nvSpPr>
        <p:spPr>
          <a:xfrm>
            <a:off x="7623780" y="4680124"/>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Tree>
    <p:extLst>
      <p:ext uri="{BB962C8B-B14F-4D97-AF65-F5344CB8AC3E}">
        <p14:creationId xmlns:p14="http://schemas.microsoft.com/office/powerpoint/2010/main" val="1682361326"/>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目录页_三项目录">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4" name="任意形状 23"/>
          <p:cNvSpPr/>
          <p:nvPr/>
        </p:nvSpPr>
        <p:spPr>
          <a:xfrm rot="10800000">
            <a:off x="3053492" y="3"/>
            <a:ext cx="9138512" cy="6858001"/>
          </a:xfrm>
          <a:custGeom>
            <a:avLst/>
            <a:gdLst>
              <a:gd name="connsiteX0" fmla="*/ 5118100 w 8058150"/>
              <a:gd name="connsiteY0" fmla="*/ 6858001 h 6858001"/>
              <a:gd name="connsiteX1" fmla="*/ 0 w 8058150"/>
              <a:gd name="connsiteY1" fmla="*/ 6858001 h 6858001"/>
              <a:gd name="connsiteX2" fmla="*/ 0 w 8058150"/>
              <a:gd name="connsiteY2" fmla="*/ 0 h 6858001"/>
              <a:gd name="connsiteX3" fmla="*/ 5118100 w 8058150"/>
              <a:gd name="connsiteY3" fmla="*/ 0 h 6858001"/>
              <a:gd name="connsiteX4" fmla="*/ 8058150 w 8058150"/>
              <a:gd name="connsiteY4" fmla="*/ 6858000 h 6858001"/>
              <a:gd name="connsiteX5" fmla="*/ 5118100 w 8058150"/>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8150" h="6858001">
                <a:moveTo>
                  <a:pt x="5118100" y="6858001"/>
                </a:moveTo>
                <a:lnTo>
                  <a:pt x="0" y="6858001"/>
                </a:lnTo>
                <a:lnTo>
                  <a:pt x="0" y="0"/>
                </a:lnTo>
                <a:lnTo>
                  <a:pt x="5118100" y="0"/>
                </a:lnTo>
                <a:lnTo>
                  <a:pt x="8058150" y="6858000"/>
                </a:lnTo>
                <a:lnTo>
                  <a:pt x="5118100" y="6858000"/>
                </a:lnTo>
                <a:close/>
              </a:path>
            </a:pathLst>
          </a:custGeom>
          <a:solidFill>
            <a:schemeClr val="accent4">
              <a:lumMod val="60000"/>
              <a:lumOff val="40000"/>
            </a:schemeClr>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3" name="直角三角形 2"/>
          <p:cNvSpPr/>
          <p:nvPr/>
        </p:nvSpPr>
        <p:spPr>
          <a:xfrm>
            <a:off x="1" y="5295901"/>
            <a:ext cx="4832865" cy="1562100"/>
          </a:xfrm>
          <a:prstGeom prst="rtTriangle">
            <a:avLst/>
          </a:prstGeom>
          <a:solidFill>
            <a:schemeClr val="accent2"/>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4" name="直角三角形 3"/>
          <p:cNvSpPr/>
          <p:nvPr/>
        </p:nvSpPr>
        <p:spPr>
          <a:xfrm rot="5400000" flipV="1">
            <a:off x="9753607" y="-927097"/>
            <a:ext cx="1511299" cy="3365499"/>
          </a:xfrm>
          <a:prstGeom prst="rtTriangle">
            <a:avLst/>
          </a:prstGeom>
          <a:solidFill>
            <a:schemeClr val="accent5">
              <a:lumMod val="60000"/>
              <a:lumOff val="40000"/>
            </a:schemeClr>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25" name="文本占位符 5"/>
          <p:cNvSpPr>
            <a:spLocks noGrp="1"/>
          </p:cNvSpPr>
          <p:nvPr>
            <p:ph type="body" sz="quarter" idx="12" hasCustomPrompt="1"/>
          </p:nvPr>
        </p:nvSpPr>
        <p:spPr>
          <a:xfrm>
            <a:off x="5129546" y="1766651"/>
            <a:ext cx="963546" cy="651828"/>
          </a:xfrm>
          <a:prstGeom prst="rect">
            <a:avLst/>
          </a:prstGeom>
        </p:spPr>
        <p:txBody>
          <a:bodyPr anchor="ctr"/>
          <a:lstStyle>
            <a:lvl1pPr marL="0" indent="0">
              <a:buFont typeface="Arial" panose="020B0604020202020204" pitchFamily="34" charset="0"/>
              <a:buNone/>
              <a:defRPr lang="zh-CN" altLang="en-US" sz="4000" b="1" kern="1200" dirty="0">
                <a:solidFill>
                  <a:schemeClr val="bg1"/>
                </a:solidFill>
                <a:latin typeface="Arial" panose="020B0604020202020204" pitchFamily="34" charset="0"/>
                <a:ea typeface="+mn-ea"/>
                <a:cs typeface="Arial" panose="020B0604020202020204" pitchFamily="34" charset="0"/>
              </a:defRPr>
            </a:lvl1pPr>
          </a:lstStyle>
          <a:p>
            <a:pPr lvl="0"/>
            <a:r>
              <a:rPr kumimoji="1" lang="en-US" altLang="zh-CN" dirty="0" smtClean="0"/>
              <a:t>00</a:t>
            </a:r>
            <a:endParaRPr kumimoji="1" lang="zh-CN" altLang="en-US" dirty="0"/>
          </a:p>
        </p:txBody>
      </p:sp>
      <p:sp>
        <p:nvSpPr>
          <p:cNvPr id="26" name="文本占位符 5"/>
          <p:cNvSpPr>
            <a:spLocks noGrp="1"/>
          </p:cNvSpPr>
          <p:nvPr>
            <p:ph type="body" sz="quarter" idx="13" hasCustomPrompt="1"/>
          </p:nvPr>
        </p:nvSpPr>
        <p:spPr>
          <a:xfrm>
            <a:off x="6093093" y="1869993"/>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
        <p:nvSpPr>
          <p:cNvPr id="27" name="文本占位符 5"/>
          <p:cNvSpPr>
            <a:spLocks noGrp="1"/>
          </p:cNvSpPr>
          <p:nvPr>
            <p:ph type="body" sz="quarter" idx="14" hasCustomPrompt="1"/>
          </p:nvPr>
        </p:nvSpPr>
        <p:spPr>
          <a:xfrm>
            <a:off x="5917293" y="3174609"/>
            <a:ext cx="963546" cy="651828"/>
          </a:xfrm>
          <a:prstGeom prst="rect">
            <a:avLst/>
          </a:prstGeom>
        </p:spPr>
        <p:txBody>
          <a:bodyPr anchor="ctr"/>
          <a:lstStyle>
            <a:lvl1pPr marL="0" indent="0">
              <a:buNone/>
              <a:defRPr lang="zh-CN" altLang="en-US" sz="4000" b="1" dirty="0">
                <a:solidFill>
                  <a:schemeClr val="bg1"/>
                </a:solidFill>
                <a:latin typeface="Arial" panose="020B0604020202020204" pitchFamily="34" charset="0"/>
                <a:cs typeface="Arial" panose="020B0604020202020204" pitchFamily="34" charset="0"/>
              </a:defRPr>
            </a:lvl1pPr>
          </a:lstStyle>
          <a:p>
            <a:pPr marL="228600" lvl="0" indent="-228600"/>
            <a:r>
              <a:rPr kumimoji="1" lang="en-US" altLang="zh-CN" dirty="0" smtClean="0"/>
              <a:t>00</a:t>
            </a:r>
            <a:endParaRPr kumimoji="1" lang="zh-CN" altLang="en-US" dirty="0"/>
          </a:p>
        </p:txBody>
      </p:sp>
      <p:sp>
        <p:nvSpPr>
          <p:cNvPr id="28" name="文本占位符 5"/>
          <p:cNvSpPr>
            <a:spLocks noGrp="1"/>
          </p:cNvSpPr>
          <p:nvPr>
            <p:ph type="body" sz="quarter" idx="15" hasCustomPrompt="1"/>
          </p:nvPr>
        </p:nvSpPr>
        <p:spPr>
          <a:xfrm>
            <a:off x="6880840" y="3277951"/>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
        <p:nvSpPr>
          <p:cNvPr id="29" name="文本占位符 5"/>
          <p:cNvSpPr>
            <a:spLocks noGrp="1"/>
          </p:cNvSpPr>
          <p:nvPr>
            <p:ph type="body" sz="quarter" idx="16" hasCustomPrompt="1"/>
          </p:nvPr>
        </p:nvSpPr>
        <p:spPr>
          <a:xfrm>
            <a:off x="6660233" y="4582567"/>
            <a:ext cx="963546" cy="651828"/>
          </a:xfrm>
          <a:prstGeom prst="rect">
            <a:avLst/>
          </a:prstGeom>
        </p:spPr>
        <p:txBody>
          <a:bodyPr anchor="ctr"/>
          <a:lstStyle>
            <a:lvl1pPr marL="0" indent="0">
              <a:buNone/>
              <a:defRPr lang="zh-CN" altLang="en-US" sz="4000" b="1" dirty="0">
                <a:solidFill>
                  <a:schemeClr val="bg1"/>
                </a:solidFill>
                <a:latin typeface="Arial" panose="020B0604020202020204" pitchFamily="34" charset="0"/>
                <a:cs typeface="Arial" panose="020B0604020202020204" pitchFamily="34" charset="0"/>
              </a:defRPr>
            </a:lvl1pPr>
          </a:lstStyle>
          <a:p>
            <a:pPr marL="228600" lvl="0" indent="-228600"/>
            <a:r>
              <a:rPr kumimoji="1" lang="en-US" altLang="zh-CN" dirty="0" smtClean="0"/>
              <a:t>00</a:t>
            </a:r>
            <a:endParaRPr kumimoji="1" lang="zh-CN" altLang="en-US" dirty="0"/>
          </a:p>
        </p:txBody>
      </p:sp>
      <p:sp>
        <p:nvSpPr>
          <p:cNvPr id="30" name="文本占位符 5"/>
          <p:cNvSpPr>
            <a:spLocks noGrp="1"/>
          </p:cNvSpPr>
          <p:nvPr>
            <p:ph type="body" sz="quarter" idx="17" hasCustomPrompt="1"/>
          </p:nvPr>
        </p:nvSpPr>
        <p:spPr>
          <a:xfrm>
            <a:off x="7623780" y="4680124"/>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Tree>
    <p:extLst>
      <p:ext uri="{BB962C8B-B14F-4D97-AF65-F5344CB8AC3E}">
        <p14:creationId xmlns:p14="http://schemas.microsoft.com/office/powerpoint/2010/main" val="167889666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绿 ">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4"/>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hasCustomPrompt="1"/>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4"/>
                </a:solidFill>
                <a:effectLst/>
                <a:latin typeface="Segoe UI Semibold" panose="020B0702040204020203" pitchFamily="34" charset="0"/>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p:grpSpPr>
        <p:sp>
          <p:nvSpPr>
            <p:cNvPr id="4" name="矩形 3"/>
            <p:cNvSpPr/>
            <p:nvPr/>
          </p:nvSpPr>
          <p:spPr>
            <a:xfrm flipV="1">
              <a:off x="0" y="6489700"/>
              <a:ext cx="12192000" cy="1005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5" name="矩形 4"/>
            <p:cNvSpPr/>
            <p:nvPr/>
          </p:nvSpPr>
          <p:spPr>
            <a:xfrm flipV="1">
              <a:off x="0" y="6380485"/>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grpSp>
      <p:sp>
        <p:nvSpPr>
          <p:cNvPr id="9" name="文本占位符 8"/>
          <p:cNvSpPr>
            <a:spLocks noGrp="1"/>
          </p:cNvSpPr>
          <p:nvPr>
            <p:ph type="body" sz="quarter" idx="14" hasCustomPrompt="1"/>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400"/>
            <a:r>
              <a:rPr lang="zh-CN" altLang="en-US" dirty="0" smtClean="0"/>
              <a:t>编辑母版文本样式</a:t>
            </a:r>
            <a:endParaRPr lang="zh-CN" altLang="en-US" dirty="0"/>
          </a:p>
        </p:txBody>
      </p:sp>
      <p:sp>
        <p:nvSpPr>
          <p:cNvPr id="14" name="内容占位符 13"/>
          <p:cNvSpPr>
            <a:spLocks noGrp="1"/>
          </p:cNvSpPr>
          <p:nvPr>
            <p:ph sz="quarter" idx="16" hasCustomPrompt="1"/>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647B84-BDB2-44D4-B011-2C6FF7BEF8CB}" type="slidenum">
              <a:rPr kumimoji="0" lang="zh-CN" altLang="en-US" sz="1800" b="0" i="0" u="none" strike="noStrike" kern="1200" cap="none" spc="0" normalizeH="0" baseline="0" noProof="0" smtClean="0">
                <a:ln>
                  <a:noFill/>
                </a:ln>
                <a:solidFill>
                  <a:srgbClr val="61C09E"/>
                </a:solidFill>
                <a:effectLst/>
                <a:uLnTx/>
                <a:uFillTx/>
                <a:latin typeface="Cambria" panose="02040503050406030204" pitchFamily="18" charset="0"/>
                <a:ea typeface="华文细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61C09E"/>
              </a:solidFill>
              <a:effectLst/>
              <a:uLnTx/>
              <a:uFillTx/>
              <a:latin typeface="Cambria" panose="02040503050406030204" pitchFamily="18" charset="0"/>
              <a:ea typeface="华文细黑"/>
              <a:cs typeface="+mn-cs"/>
            </a:endParaRPr>
          </a:p>
        </p:txBody>
      </p:sp>
    </p:spTree>
    <p:extLst>
      <p:ext uri="{BB962C8B-B14F-4D97-AF65-F5344CB8AC3E}">
        <p14:creationId xmlns:p14="http://schemas.microsoft.com/office/powerpoint/2010/main" val="15396589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紫">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3"/>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hasCustomPrompt="1"/>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3"/>
                </a:solidFill>
                <a:effectLst/>
                <a:latin typeface="Segoe UI Semibold" panose="020B0702040204020203" pitchFamily="34" charset="0"/>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3"/>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grpSp>
      <p:sp>
        <p:nvSpPr>
          <p:cNvPr id="9" name="文本占位符 8"/>
          <p:cNvSpPr>
            <a:spLocks noGrp="1"/>
          </p:cNvSpPr>
          <p:nvPr>
            <p:ph type="body" sz="quarter" idx="14" hasCustomPrompt="1"/>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400"/>
            <a:r>
              <a:rPr lang="zh-CN" altLang="en-US" dirty="0" smtClean="0"/>
              <a:t>编辑母版文本样式</a:t>
            </a:r>
            <a:endParaRPr lang="zh-CN" altLang="en-US" dirty="0"/>
          </a:p>
        </p:txBody>
      </p:sp>
      <p:sp>
        <p:nvSpPr>
          <p:cNvPr id="14" name="内容占位符 13"/>
          <p:cNvSpPr>
            <a:spLocks noGrp="1"/>
          </p:cNvSpPr>
          <p:nvPr>
            <p:ph sz="quarter" idx="16" hasCustomPrompt="1"/>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647B84-BDB2-44D4-B011-2C6FF7BEF8CB}" type="slidenum">
              <a:rPr kumimoji="0" lang="zh-CN" altLang="en-US" sz="1800" b="0" i="0" u="none" strike="noStrike" kern="1200" cap="none" spc="0" normalizeH="0" baseline="0" noProof="0" smtClean="0">
                <a:ln>
                  <a:noFill/>
                </a:ln>
                <a:solidFill>
                  <a:srgbClr val="D870BB"/>
                </a:solidFill>
                <a:effectLst/>
                <a:uLnTx/>
                <a:uFillTx/>
                <a:latin typeface="Cambria" panose="02040503050406030204" pitchFamily="18" charset="0"/>
                <a:ea typeface="华文细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D870BB"/>
              </a:solidFill>
              <a:effectLst/>
              <a:uLnTx/>
              <a:uFillTx/>
              <a:latin typeface="Cambria" panose="02040503050406030204" pitchFamily="18" charset="0"/>
              <a:ea typeface="华文细黑"/>
              <a:cs typeface="+mn-cs"/>
            </a:endParaRPr>
          </a:p>
        </p:txBody>
      </p:sp>
    </p:spTree>
    <p:extLst>
      <p:ext uri="{BB962C8B-B14F-4D97-AF65-F5344CB8AC3E}">
        <p14:creationId xmlns:p14="http://schemas.microsoft.com/office/powerpoint/2010/main" val="4291611502"/>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黄">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5"/>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hasCustomPrompt="1"/>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5"/>
                </a:solidFill>
                <a:effectLst/>
                <a:latin typeface="Segoe UI Semibold" panose="020B0702040204020203" pitchFamily="34" charset="0"/>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5"/>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grpSp>
      <p:sp>
        <p:nvSpPr>
          <p:cNvPr id="9" name="文本占位符 8"/>
          <p:cNvSpPr>
            <a:spLocks noGrp="1"/>
          </p:cNvSpPr>
          <p:nvPr>
            <p:ph type="body" sz="quarter" idx="14" hasCustomPrompt="1"/>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400"/>
            <a:r>
              <a:rPr lang="zh-CN" altLang="en-US" dirty="0" smtClean="0"/>
              <a:t>编辑母版文本样式</a:t>
            </a:r>
            <a:endParaRPr lang="zh-CN" altLang="en-US" dirty="0"/>
          </a:p>
        </p:txBody>
      </p:sp>
      <p:sp>
        <p:nvSpPr>
          <p:cNvPr id="14" name="内容占位符 13"/>
          <p:cNvSpPr>
            <a:spLocks noGrp="1"/>
          </p:cNvSpPr>
          <p:nvPr>
            <p:ph sz="quarter" idx="16" hasCustomPrompt="1"/>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647B84-BDB2-44D4-B011-2C6FF7BEF8CB}" type="slidenum">
              <a:rPr kumimoji="0" lang="zh-CN" altLang="en-US" sz="1800" b="0" i="0" u="none" strike="noStrike" kern="1200" cap="none" spc="0" normalizeH="0" baseline="0" noProof="0" smtClean="0">
                <a:ln>
                  <a:noFill/>
                </a:ln>
                <a:solidFill>
                  <a:srgbClr val="EFD836"/>
                </a:solidFill>
                <a:effectLst/>
                <a:uLnTx/>
                <a:uFillTx/>
                <a:latin typeface="Cambria" panose="02040503050406030204" pitchFamily="18" charset="0"/>
                <a:ea typeface="华文细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EFD836"/>
              </a:solidFill>
              <a:effectLst/>
              <a:uLnTx/>
              <a:uFillTx/>
              <a:latin typeface="Cambria" panose="02040503050406030204" pitchFamily="18" charset="0"/>
              <a:ea typeface="华文细黑"/>
              <a:cs typeface="+mn-cs"/>
            </a:endParaRPr>
          </a:p>
        </p:txBody>
      </p:sp>
    </p:spTree>
    <p:extLst>
      <p:ext uri="{BB962C8B-B14F-4D97-AF65-F5344CB8AC3E}">
        <p14:creationId xmlns:p14="http://schemas.microsoft.com/office/powerpoint/2010/main" val="100561692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蓝灰">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2">
              <a:lumMod val="75000"/>
            </a:schemeClr>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hasCustomPrompt="1"/>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2">
                    <a:lumMod val="75000"/>
                  </a:schemeClr>
                </a:solidFill>
                <a:effectLst/>
                <a:latin typeface="+mj-lt"/>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2">
              <a:lumMod val="75000"/>
            </a:schemeClr>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grpSp>
      <p:sp>
        <p:nvSpPr>
          <p:cNvPr id="9" name="文本占位符 8"/>
          <p:cNvSpPr>
            <a:spLocks noGrp="1"/>
          </p:cNvSpPr>
          <p:nvPr>
            <p:ph type="body" sz="quarter" idx="14" hasCustomPrompt="1"/>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400"/>
            <a:r>
              <a:rPr lang="zh-CN" altLang="en-US" dirty="0" smtClean="0"/>
              <a:t>编辑母版文本样式</a:t>
            </a:r>
            <a:endParaRPr lang="zh-CN" altLang="en-US" dirty="0"/>
          </a:p>
        </p:txBody>
      </p:sp>
      <p:sp>
        <p:nvSpPr>
          <p:cNvPr id="14" name="内容占位符 13"/>
          <p:cNvSpPr>
            <a:spLocks noGrp="1"/>
          </p:cNvSpPr>
          <p:nvPr>
            <p:ph sz="quarter" idx="16" hasCustomPrompt="1"/>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647B84-BDB2-44D4-B011-2C6FF7BEF8CB}" type="slidenum">
              <a:rPr kumimoji="0" lang="zh-CN" altLang="en-US" sz="1800" b="0" i="0" u="none" strike="noStrike" kern="1200" cap="none" spc="0" normalizeH="0" baseline="0" noProof="0" smtClean="0">
                <a:ln>
                  <a:noFill/>
                </a:ln>
                <a:solidFill>
                  <a:srgbClr val="C1D9DF">
                    <a:lumMod val="75000"/>
                  </a:srgbClr>
                </a:solidFill>
                <a:effectLst/>
                <a:uLnTx/>
                <a:uFillTx/>
                <a:latin typeface="Cambria" panose="02040503050406030204" pitchFamily="18" charset="0"/>
                <a:ea typeface="华文细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C1D9DF">
                  <a:lumMod val="75000"/>
                </a:srgbClr>
              </a:solidFill>
              <a:effectLst/>
              <a:uLnTx/>
              <a:uFillTx/>
              <a:latin typeface="Cambria" panose="02040503050406030204" pitchFamily="18" charset="0"/>
              <a:ea typeface="华文细黑"/>
              <a:cs typeface="+mn-cs"/>
            </a:endParaRPr>
          </a:p>
        </p:txBody>
      </p:sp>
    </p:spTree>
    <p:extLst>
      <p:ext uri="{BB962C8B-B14F-4D97-AF65-F5344CB8AC3E}">
        <p14:creationId xmlns:p14="http://schemas.microsoft.com/office/powerpoint/2010/main" val="410919801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金">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1">
              <a:lumMod val="75000"/>
            </a:schemeClr>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hasCustomPrompt="1"/>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1">
                    <a:lumMod val="75000"/>
                  </a:schemeClr>
                </a:solidFill>
                <a:effectLst/>
                <a:latin typeface="+mj-lt"/>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1">
              <a:lumMod val="75000"/>
            </a:schemeClr>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grpSp>
      <p:sp>
        <p:nvSpPr>
          <p:cNvPr id="9" name="文本占位符 8"/>
          <p:cNvSpPr>
            <a:spLocks noGrp="1"/>
          </p:cNvSpPr>
          <p:nvPr>
            <p:ph type="body" sz="quarter" idx="14" hasCustomPrompt="1"/>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400"/>
            <a:r>
              <a:rPr lang="zh-CN" altLang="en-US" dirty="0" smtClean="0"/>
              <a:t>编辑母版文本样式</a:t>
            </a:r>
            <a:endParaRPr lang="zh-CN" altLang="en-US" dirty="0"/>
          </a:p>
        </p:txBody>
      </p:sp>
      <p:sp>
        <p:nvSpPr>
          <p:cNvPr id="14" name="内容占位符 13"/>
          <p:cNvSpPr>
            <a:spLocks noGrp="1"/>
          </p:cNvSpPr>
          <p:nvPr>
            <p:ph sz="quarter" idx="16" hasCustomPrompt="1"/>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647B84-BDB2-44D4-B011-2C6FF7BEF8CB}" type="slidenum">
              <a:rPr kumimoji="0" lang="zh-CN" altLang="en-US" sz="1800" b="0" i="0" u="none" strike="noStrike" kern="1200" cap="none" spc="0" normalizeH="0" baseline="0" noProof="0" smtClean="0">
                <a:ln>
                  <a:noFill/>
                </a:ln>
                <a:solidFill>
                  <a:srgbClr val="F0CEA3">
                    <a:lumMod val="75000"/>
                  </a:srgbClr>
                </a:solidFill>
                <a:effectLst/>
                <a:uLnTx/>
                <a:uFillTx/>
                <a:latin typeface="Cambria" panose="02040503050406030204" pitchFamily="18" charset="0"/>
                <a:ea typeface="华文细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F0CEA3">
                  <a:lumMod val="75000"/>
                </a:srgbClr>
              </a:solidFill>
              <a:effectLst/>
              <a:uLnTx/>
              <a:uFillTx/>
              <a:latin typeface="Cambria" panose="02040503050406030204" pitchFamily="18" charset="0"/>
              <a:ea typeface="华文细黑"/>
              <a:cs typeface="+mn-cs"/>
            </a:endParaRPr>
          </a:p>
        </p:txBody>
      </p:sp>
    </p:spTree>
    <p:extLst>
      <p:ext uri="{BB962C8B-B14F-4D97-AF65-F5344CB8AC3E}">
        <p14:creationId xmlns:p14="http://schemas.microsoft.com/office/powerpoint/2010/main" val="85658931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蓝">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6"/>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hasCustomPrompt="1"/>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6"/>
                </a:solidFill>
                <a:effectLst/>
                <a:latin typeface="+mj-lt"/>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6"/>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grpSp>
      <p:sp>
        <p:nvSpPr>
          <p:cNvPr id="9" name="文本占位符 8"/>
          <p:cNvSpPr>
            <a:spLocks noGrp="1"/>
          </p:cNvSpPr>
          <p:nvPr>
            <p:ph type="body" sz="quarter" idx="14" hasCustomPrompt="1"/>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400"/>
            <a:r>
              <a:rPr lang="zh-CN" altLang="en-US" dirty="0" smtClean="0"/>
              <a:t>编辑母版文本样式</a:t>
            </a:r>
            <a:endParaRPr lang="zh-CN" altLang="en-US" dirty="0"/>
          </a:p>
        </p:txBody>
      </p:sp>
      <p:sp>
        <p:nvSpPr>
          <p:cNvPr id="14" name="内容占位符 13"/>
          <p:cNvSpPr>
            <a:spLocks noGrp="1"/>
          </p:cNvSpPr>
          <p:nvPr>
            <p:ph sz="quarter" idx="16" hasCustomPrompt="1"/>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647B84-BDB2-44D4-B011-2C6FF7BEF8CB}" type="slidenum">
              <a:rPr kumimoji="0" lang="zh-CN" altLang="en-US" sz="1800" b="0" i="0" u="none" strike="noStrike" kern="1200" cap="none" spc="0" normalizeH="0" baseline="0" noProof="0" smtClean="0">
                <a:ln>
                  <a:noFill/>
                </a:ln>
                <a:solidFill>
                  <a:srgbClr val="73D2E8"/>
                </a:solidFill>
                <a:effectLst/>
                <a:uLnTx/>
                <a:uFillTx/>
                <a:latin typeface="Cambria" panose="02040503050406030204" pitchFamily="18" charset="0"/>
                <a:ea typeface="华文细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73D2E8"/>
              </a:solidFill>
              <a:effectLst/>
              <a:uLnTx/>
              <a:uFillTx/>
              <a:latin typeface="Cambria" panose="02040503050406030204" pitchFamily="18" charset="0"/>
              <a:ea typeface="华文细黑"/>
              <a:cs typeface="+mn-cs"/>
            </a:endParaRPr>
          </a:p>
        </p:txBody>
      </p:sp>
    </p:spTree>
    <p:extLst>
      <p:ext uri="{BB962C8B-B14F-4D97-AF65-F5344CB8AC3E}">
        <p14:creationId xmlns:p14="http://schemas.microsoft.com/office/powerpoint/2010/main" val="297964192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页_三项目录">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4" name="任意形状 23"/>
          <p:cNvSpPr/>
          <p:nvPr/>
        </p:nvSpPr>
        <p:spPr>
          <a:xfrm rot="10800000">
            <a:off x="3053492" y="3"/>
            <a:ext cx="9138512" cy="6858001"/>
          </a:xfrm>
          <a:custGeom>
            <a:avLst/>
            <a:gdLst>
              <a:gd name="connsiteX0" fmla="*/ 5118100 w 8058150"/>
              <a:gd name="connsiteY0" fmla="*/ 6858001 h 6858001"/>
              <a:gd name="connsiteX1" fmla="*/ 0 w 8058150"/>
              <a:gd name="connsiteY1" fmla="*/ 6858001 h 6858001"/>
              <a:gd name="connsiteX2" fmla="*/ 0 w 8058150"/>
              <a:gd name="connsiteY2" fmla="*/ 0 h 6858001"/>
              <a:gd name="connsiteX3" fmla="*/ 5118100 w 8058150"/>
              <a:gd name="connsiteY3" fmla="*/ 0 h 6858001"/>
              <a:gd name="connsiteX4" fmla="*/ 8058150 w 8058150"/>
              <a:gd name="connsiteY4" fmla="*/ 6858000 h 6858001"/>
              <a:gd name="connsiteX5" fmla="*/ 5118100 w 8058150"/>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8150" h="6858001">
                <a:moveTo>
                  <a:pt x="5118100" y="6858001"/>
                </a:moveTo>
                <a:lnTo>
                  <a:pt x="0" y="6858001"/>
                </a:lnTo>
                <a:lnTo>
                  <a:pt x="0" y="0"/>
                </a:lnTo>
                <a:lnTo>
                  <a:pt x="5118100" y="0"/>
                </a:lnTo>
                <a:lnTo>
                  <a:pt x="8058150" y="6858000"/>
                </a:lnTo>
                <a:lnTo>
                  <a:pt x="5118100" y="6858000"/>
                </a:lnTo>
                <a:close/>
              </a:path>
            </a:pathLst>
          </a:custGeom>
          <a:solidFill>
            <a:schemeClr val="accent4">
              <a:lumMod val="60000"/>
              <a:lumOff val="40000"/>
            </a:schemeClr>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3" name="直角三角形 2"/>
          <p:cNvSpPr/>
          <p:nvPr/>
        </p:nvSpPr>
        <p:spPr>
          <a:xfrm>
            <a:off x="1" y="5295901"/>
            <a:ext cx="4832865" cy="1562100"/>
          </a:xfrm>
          <a:prstGeom prst="rtTriangle">
            <a:avLst/>
          </a:prstGeom>
          <a:solidFill>
            <a:schemeClr val="accent2"/>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4" name="直角三角形 3"/>
          <p:cNvSpPr/>
          <p:nvPr/>
        </p:nvSpPr>
        <p:spPr>
          <a:xfrm rot="5400000" flipV="1">
            <a:off x="9753607" y="-927097"/>
            <a:ext cx="1511299" cy="3365499"/>
          </a:xfrm>
          <a:prstGeom prst="rtTriangle">
            <a:avLst/>
          </a:prstGeom>
          <a:solidFill>
            <a:schemeClr val="accent5">
              <a:lumMod val="60000"/>
              <a:lumOff val="40000"/>
            </a:schemeClr>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7" name="文本占位符 5"/>
          <p:cNvSpPr txBox="1">
            <a:spLocks/>
          </p:cNvSpPr>
          <p:nvPr/>
        </p:nvSpPr>
        <p:spPr>
          <a:xfrm>
            <a:off x="486580" y="2270932"/>
            <a:ext cx="3340769" cy="168021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1800" b="1"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sz="7200" b="1" i="0" u="none" strike="noStrike" kern="1200" cap="none" spc="0" normalizeH="0" baseline="0" noProof="0" dirty="0" smtClean="0">
                <a:ln>
                  <a:noFill/>
                </a:ln>
                <a:solidFill>
                  <a:schemeClr val="accent2">
                    <a:lumMod val="75000"/>
                  </a:schemeClr>
                </a:solidFill>
                <a:effectLst/>
                <a:uLnTx/>
                <a:uFillTx/>
                <a:latin typeface="微软雅黑 Light" panose="020B0502040204020203" pitchFamily="34" charset="-122"/>
                <a:ea typeface="微软雅黑 Light" panose="020B0502040204020203" pitchFamily="34" charset="-122"/>
                <a:cs typeface=""/>
              </a:rPr>
              <a:t>目录</a:t>
            </a:r>
            <a:endParaRPr kumimoji="1" lang="zh-CN" altLang="en-US" sz="7200" b="1" i="0" u="none" strike="noStrike" kern="1200" cap="none" spc="0" normalizeH="0" baseline="0" noProof="0" dirty="0">
              <a:ln>
                <a:noFill/>
              </a:ln>
              <a:solidFill>
                <a:schemeClr val="accent2">
                  <a:lumMod val="75000"/>
                </a:schemeClr>
              </a:solidFill>
              <a:effectLst/>
              <a:uLnTx/>
              <a:uFillTx/>
              <a:latin typeface="微软雅黑 Light" panose="020B0502040204020203" pitchFamily="34" charset="-122"/>
              <a:ea typeface="微软雅黑 Light" panose="020B0502040204020203" pitchFamily="34" charset="-122"/>
              <a:cs typeface=""/>
            </a:endParaRPr>
          </a:p>
        </p:txBody>
      </p:sp>
      <p:sp>
        <p:nvSpPr>
          <p:cNvPr id="8" name="文本占位符 5"/>
          <p:cNvSpPr txBox="1">
            <a:spLocks/>
          </p:cNvSpPr>
          <p:nvPr/>
        </p:nvSpPr>
        <p:spPr>
          <a:xfrm>
            <a:off x="500732" y="3670436"/>
            <a:ext cx="3417657" cy="582931"/>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4400" b="1"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CN" sz="3200" b="0" i="0" u="none" strike="noStrike" kern="1200" cap="none" spc="0" normalizeH="0" baseline="0" noProof="0" dirty="0" smtClean="0">
                <a:ln>
                  <a:noFill/>
                </a:ln>
                <a:solidFill>
                  <a:schemeClr val="accent2">
                    <a:lumMod val="75000"/>
                  </a:schemeClr>
                </a:solidFill>
                <a:effectLst/>
                <a:uLnTx/>
                <a:uFillTx/>
                <a:latin typeface="Segoe UI Semibold" panose="020B0702040204020203" pitchFamily="34" charset="0"/>
                <a:ea typeface="+mj-ea"/>
                <a:cs typeface="Segoe UI Semibold" panose="020B0702040204020203" pitchFamily="34" charset="0"/>
              </a:rPr>
              <a:t>CONTENTS</a:t>
            </a:r>
            <a:endParaRPr kumimoji="1" lang="zh-CN" altLang="en-US" sz="3200" b="0" i="0" u="none" strike="noStrike" kern="1200" cap="none" spc="0" normalizeH="0" baseline="0" noProof="0" dirty="0">
              <a:ln>
                <a:noFill/>
              </a:ln>
              <a:solidFill>
                <a:schemeClr val="accent2">
                  <a:lumMod val="75000"/>
                </a:schemeClr>
              </a:solidFill>
              <a:effectLst/>
              <a:uLnTx/>
              <a:uFillTx/>
              <a:latin typeface="Segoe UI Semibold" panose="020B0702040204020203" pitchFamily="34" charset="0"/>
              <a:ea typeface="+mj-ea"/>
              <a:cs typeface="Segoe UI Semibold" panose="020B0702040204020203" pitchFamily="34" charset="0"/>
            </a:endParaRPr>
          </a:p>
        </p:txBody>
      </p:sp>
      <p:sp>
        <p:nvSpPr>
          <p:cNvPr id="25" name="文本占位符 5"/>
          <p:cNvSpPr>
            <a:spLocks noGrp="1"/>
          </p:cNvSpPr>
          <p:nvPr>
            <p:ph type="body" sz="quarter" idx="12" hasCustomPrompt="1"/>
          </p:nvPr>
        </p:nvSpPr>
        <p:spPr>
          <a:xfrm>
            <a:off x="5129546" y="1766651"/>
            <a:ext cx="963546" cy="651828"/>
          </a:xfrm>
          <a:prstGeom prst="rect">
            <a:avLst/>
          </a:prstGeom>
        </p:spPr>
        <p:txBody>
          <a:bodyPr anchor="ctr"/>
          <a:lstStyle>
            <a:lvl1pPr marL="0" indent="0">
              <a:buFont typeface="Arial" panose="020B0604020202020204" pitchFamily="34" charset="0"/>
              <a:buNone/>
              <a:defRPr lang="zh-CN" altLang="en-US" sz="4000" b="1" kern="1200" dirty="0">
                <a:solidFill>
                  <a:schemeClr val="bg1"/>
                </a:solidFill>
                <a:latin typeface="Arial" panose="020B0604020202020204" pitchFamily="34" charset="0"/>
                <a:ea typeface="+mn-ea"/>
                <a:cs typeface="Arial" panose="020B0604020202020204" pitchFamily="34" charset="0"/>
              </a:defRPr>
            </a:lvl1pPr>
          </a:lstStyle>
          <a:p>
            <a:pPr lvl="0"/>
            <a:r>
              <a:rPr kumimoji="1" lang="en-US" altLang="zh-CN" dirty="0" smtClean="0"/>
              <a:t>00</a:t>
            </a:r>
            <a:endParaRPr kumimoji="1" lang="zh-CN" altLang="en-US" dirty="0"/>
          </a:p>
        </p:txBody>
      </p:sp>
      <p:sp>
        <p:nvSpPr>
          <p:cNvPr id="26" name="文本占位符 5"/>
          <p:cNvSpPr>
            <a:spLocks noGrp="1"/>
          </p:cNvSpPr>
          <p:nvPr>
            <p:ph type="body" sz="quarter" idx="13"/>
          </p:nvPr>
        </p:nvSpPr>
        <p:spPr>
          <a:xfrm>
            <a:off x="6093093" y="1869993"/>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
        <p:nvSpPr>
          <p:cNvPr id="27" name="文本占位符 5"/>
          <p:cNvSpPr>
            <a:spLocks noGrp="1"/>
          </p:cNvSpPr>
          <p:nvPr>
            <p:ph type="body" sz="quarter" idx="14" hasCustomPrompt="1"/>
          </p:nvPr>
        </p:nvSpPr>
        <p:spPr>
          <a:xfrm>
            <a:off x="5917293" y="3174609"/>
            <a:ext cx="963546" cy="651828"/>
          </a:xfrm>
          <a:prstGeom prst="rect">
            <a:avLst/>
          </a:prstGeom>
        </p:spPr>
        <p:txBody>
          <a:bodyPr anchor="ctr"/>
          <a:lstStyle>
            <a:lvl1pPr marL="0" indent="0">
              <a:buNone/>
              <a:defRPr lang="zh-CN" altLang="en-US" sz="4000" b="1" dirty="0">
                <a:solidFill>
                  <a:schemeClr val="bg1"/>
                </a:solidFill>
                <a:latin typeface="Arial" panose="020B0604020202020204" pitchFamily="34" charset="0"/>
                <a:cs typeface="Arial" panose="020B0604020202020204" pitchFamily="34" charset="0"/>
              </a:defRPr>
            </a:lvl1pPr>
          </a:lstStyle>
          <a:p>
            <a:pPr marL="228600" lvl="0" indent="-228600"/>
            <a:r>
              <a:rPr kumimoji="1" lang="en-US" altLang="zh-CN" dirty="0" smtClean="0"/>
              <a:t>00</a:t>
            </a:r>
            <a:endParaRPr kumimoji="1" lang="zh-CN" altLang="en-US" dirty="0"/>
          </a:p>
        </p:txBody>
      </p:sp>
      <p:sp>
        <p:nvSpPr>
          <p:cNvPr id="28" name="文本占位符 5"/>
          <p:cNvSpPr>
            <a:spLocks noGrp="1"/>
          </p:cNvSpPr>
          <p:nvPr>
            <p:ph type="body" sz="quarter" idx="15"/>
          </p:nvPr>
        </p:nvSpPr>
        <p:spPr>
          <a:xfrm>
            <a:off x="6880840" y="3277951"/>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
        <p:nvSpPr>
          <p:cNvPr id="29" name="文本占位符 5"/>
          <p:cNvSpPr>
            <a:spLocks noGrp="1"/>
          </p:cNvSpPr>
          <p:nvPr>
            <p:ph type="body" sz="quarter" idx="16" hasCustomPrompt="1"/>
          </p:nvPr>
        </p:nvSpPr>
        <p:spPr>
          <a:xfrm>
            <a:off x="6660233" y="4582567"/>
            <a:ext cx="963546" cy="651828"/>
          </a:xfrm>
          <a:prstGeom prst="rect">
            <a:avLst/>
          </a:prstGeom>
        </p:spPr>
        <p:txBody>
          <a:bodyPr anchor="ctr"/>
          <a:lstStyle>
            <a:lvl1pPr marL="0" indent="0">
              <a:buNone/>
              <a:defRPr lang="zh-CN" altLang="en-US" sz="4000" b="1" dirty="0">
                <a:solidFill>
                  <a:schemeClr val="bg1"/>
                </a:solidFill>
                <a:latin typeface="Arial" panose="020B0604020202020204" pitchFamily="34" charset="0"/>
                <a:cs typeface="Arial" panose="020B0604020202020204" pitchFamily="34" charset="0"/>
              </a:defRPr>
            </a:lvl1pPr>
          </a:lstStyle>
          <a:p>
            <a:pPr marL="228600" lvl="0" indent="-228600"/>
            <a:r>
              <a:rPr kumimoji="1" lang="en-US" altLang="zh-CN" dirty="0" smtClean="0"/>
              <a:t>00</a:t>
            </a:r>
            <a:endParaRPr kumimoji="1" lang="zh-CN" altLang="en-US" dirty="0"/>
          </a:p>
        </p:txBody>
      </p:sp>
      <p:sp>
        <p:nvSpPr>
          <p:cNvPr id="30" name="文本占位符 5"/>
          <p:cNvSpPr>
            <a:spLocks noGrp="1"/>
          </p:cNvSpPr>
          <p:nvPr>
            <p:ph type="body" sz="quarter" idx="17"/>
          </p:nvPr>
        </p:nvSpPr>
        <p:spPr>
          <a:xfrm>
            <a:off x="7623780" y="4680124"/>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Tree>
    <p:extLst>
      <p:ext uri="{BB962C8B-B14F-4D97-AF65-F5344CB8AC3E}">
        <p14:creationId xmlns:p14="http://schemas.microsoft.com/office/powerpoint/2010/main" val="586398366"/>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空白页">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2630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目录页_三项目录">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4" name="任意形状 23"/>
          <p:cNvSpPr/>
          <p:nvPr/>
        </p:nvSpPr>
        <p:spPr>
          <a:xfrm rot="10800000">
            <a:off x="3053492" y="3"/>
            <a:ext cx="9138512" cy="6858001"/>
          </a:xfrm>
          <a:custGeom>
            <a:avLst/>
            <a:gdLst>
              <a:gd name="connsiteX0" fmla="*/ 5118100 w 8058150"/>
              <a:gd name="connsiteY0" fmla="*/ 6858001 h 6858001"/>
              <a:gd name="connsiteX1" fmla="*/ 0 w 8058150"/>
              <a:gd name="connsiteY1" fmla="*/ 6858001 h 6858001"/>
              <a:gd name="connsiteX2" fmla="*/ 0 w 8058150"/>
              <a:gd name="connsiteY2" fmla="*/ 0 h 6858001"/>
              <a:gd name="connsiteX3" fmla="*/ 5118100 w 8058150"/>
              <a:gd name="connsiteY3" fmla="*/ 0 h 6858001"/>
              <a:gd name="connsiteX4" fmla="*/ 8058150 w 8058150"/>
              <a:gd name="connsiteY4" fmla="*/ 6858000 h 6858001"/>
              <a:gd name="connsiteX5" fmla="*/ 5118100 w 8058150"/>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8150" h="6858001">
                <a:moveTo>
                  <a:pt x="5118100" y="6858001"/>
                </a:moveTo>
                <a:lnTo>
                  <a:pt x="0" y="6858001"/>
                </a:lnTo>
                <a:lnTo>
                  <a:pt x="0" y="0"/>
                </a:lnTo>
                <a:lnTo>
                  <a:pt x="5118100" y="0"/>
                </a:lnTo>
                <a:lnTo>
                  <a:pt x="8058150" y="6858000"/>
                </a:lnTo>
                <a:lnTo>
                  <a:pt x="5118100" y="6858000"/>
                </a:lnTo>
                <a:close/>
              </a:path>
            </a:pathLst>
          </a:custGeom>
          <a:solidFill>
            <a:schemeClr val="accent4">
              <a:lumMod val="60000"/>
              <a:lumOff val="40000"/>
            </a:schemeClr>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3" name="直角三角形 2"/>
          <p:cNvSpPr/>
          <p:nvPr/>
        </p:nvSpPr>
        <p:spPr>
          <a:xfrm>
            <a:off x="1" y="5295901"/>
            <a:ext cx="4832865" cy="1562100"/>
          </a:xfrm>
          <a:prstGeom prst="rtTriangle">
            <a:avLst/>
          </a:prstGeom>
          <a:solidFill>
            <a:schemeClr val="accent2"/>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4" name="直角三角形 3"/>
          <p:cNvSpPr/>
          <p:nvPr/>
        </p:nvSpPr>
        <p:spPr>
          <a:xfrm rot="5400000" flipV="1">
            <a:off x="9753607" y="-927097"/>
            <a:ext cx="1511299" cy="3365499"/>
          </a:xfrm>
          <a:prstGeom prst="rtTriangle">
            <a:avLst/>
          </a:prstGeom>
          <a:solidFill>
            <a:schemeClr val="accent5">
              <a:lumMod val="60000"/>
              <a:lumOff val="40000"/>
            </a:schemeClr>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5" name="文本占位符 5"/>
          <p:cNvSpPr>
            <a:spLocks noGrp="1"/>
          </p:cNvSpPr>
          <p:nvPr>
            <p:ph type="body" sz="quarter" idx="12" hasCustomPrompt="1"/>
          </p:nvPr>
        </p:nvSpPr>
        <p:spPr>
          <a:xfrm>
            <a:off x="5129546" y="1766651"/>
            <a:ext cx="963546" cy="651828"/>
          </a:xfrm>
          <a:prstGeom prst="rect">
            <a:avLst/>
          </a:prstGeom>
        </p:spPr>
        <p:txBody>
          <a:bodyPr anchor="ctr"/>
          <a:lstStyle>
            <a:lvl1pPr marL="0" indent="0">
              <a:buFont typeface="Arial" panose="020B0604020202020204" pitchFamily="34" charset="0"/>
              <a:buNone/>
              <a:defRPr lang="zh-CN" altLang="en-US" sz="4000" b="1" kern="1200" dirty="0">
                <a:solidFill>
                  <a:schemeClr val="bg1"/>
                </a:solidFill>
                <a:latin typeface="Arial" panose="020B0604020202020204" pitchFamily="34" charset="0"/>
                <a:ea typeface="+mn-ea"/>
                <a:cs typeface="Arial" panose="020B0604020202020204" pitchFamily="34" charset="0"/>
              </a:defRPr>
            </a:lvl1pPr>
          </a:lstStyle>
          <a:p>
            <a:pPr lvl="0"/>
            <a:r>
              <a:rPr kumimoji="1" lang="en-US" altLang="zh-CN" dirty="0" smtClean="0"/>
              <a:t>00</a:t>
            </a:r>
            <a:endParaRPr kumimoji="1" lang="zh-CN" altLang="en-US" dirty="0"/>
          </a:p>
        </p:txBody>
      </p:sp>
      <p:sp>
        <p:nvSpPr>
          <p:cNvPr id="26" name="文本占位符 5"/>
          <p:cNvSpPr>
            <a:spLocks noGrp="1"/>
          </p:cNvSpPr>
          <p:nvPr>
            <p:ph type="body" sz="quarter" idx="13"/>
          </p:nvPr>
        </p:nvSpPr>
        <p:spPr>
          <a:xfrm>
            <a:off x="6093093" y="1869993"/>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
        <p:nvSpPr>
          <p:cNvPr id="27" name="文本占位符 5"/>
          <p:cNvSpPr>
            <a:spLocks noGrp="1"/>
          </p:cNvSpPr>
          <p:nvPr>
            <p:ph type="body" sz="quarter" idx="14" hasCustomPrompt="1"/>
          </p:nvPr>
        </p:nvSpPr>
        <p:spPr>
          <a:xfrm>
            <a:off x="5917293" y="3174609"/>
            <a:ext cx="963546" cy="651828"/>
          </a:xfrm>
          <a:prstGeom prst="rect">
            <a:avLst/>
          </a:prstGeom>
        </p:spPr>
        <p:txBody>
          <a:bodyPr anchor="ctr"/>
          <a:lstStyle>
            <a:lvl1pPr marL="0" indent="0">
              <a:buNone/>
              <a:defRPr lang="zh-CN" altLang="en-US" sz="4000" b="1" dirty="0">
                <a:solidFill>
                  <a:schemeClr val="bg1"/>
                </a:solidFill>
                <a:latin typeface="Arial" panose="020B0604020202020204" pitchFamily="34" charset="0"/>
                <a:cs typeface="Arial" panose="020B0604020202020204" pitchFamily="34" charset="0"/>
              </a:defRPr>
            </a:lvl1pPr>
          </a:lstStyle>
          <a:p>
            <a:pPr marL="228600" lvl="0" indent="-228600"/>
            <a:r>
              <a:rPr kumimoji="1" lang="en-US" altLang="zh-CN" dirty="0" smtClean="0"/>
              <a:t>00</a:t>
            </a:r>
            <a:endParaRPr kumimoji="1" lang="zh-CN" altLang="en-US" dirty="0"/>
          </a:p>
        </p:txBody>
      </p:sp>
      <p:sp>
        <p:nvSpPr>
          <p:cNvPr id="28" name="文本占位符 5"/>
          <p:cNvSpPr>
            <a:spLocks noGrp="1"/>
          </p:cNvSpPr>
          <p:nvPr>
            <p:ph type="body" sz="quarter" idx="15"/>
          </p:nvPr>
        </p:nvSpPr>
        <p:spPr>
          <a:xfrm>
            <a:off x="6880840" y="3277951"/>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
        <p:nvSpPr>
          <p:cNvPr id="29" name="文本占位符 5"/>
          <p:cNvSpPr>
            <a:spLocks noGrp="1"/>
          </p:cNvSpPr>
          <p:nvPr>
            <p:ph type="body" sz="quarter" idx="16" hasCustomPrompt="1"/>
          </p:nvPr>
        </p:nvSpPr>
        <p:spPr>
          <a:xfrm>
            <a:off x="6660233" y="4582567"/>
            <a:ext cx="963546" cy="651828"/>
          </a:xfrm>
          <a:prstGeom prst="rect">
            <a:avLst/>
          </a:prstGeom>
        </p:spPr>
        <p:txBody>
          <a:bodyPr anchor="ctr"/>
          <a:lstStyle>
            <a:lvl1pPr marL="0" indent="0">
              <a:buNone/>
              <a:defRPr lang="zh-CN" altLang="en-US" sz="4000" b="1" dirty="0">
                <a:solidFill>
                  <a:schemeClr val="bg1"/>
                </a:solidFill>
                <a:latin typeface="Arial" panose="020B0604020202020204" pitchFamily="34" charset="0"/>
                <a:cs typeface="Arial" panose="020B0604020202020204" pitchFamily="34" charset="0"/>
              </a:defRPr>
            </a:lvl1pPr>
          </a:lstStyle>
          <a:p>
            <a:pPr marL="228600" lvl="0" indent="-228600"/>
            <a:r>
              <a:rPr kumimoji="1" lang="en-US" altLang="zh-CN" dirty="0" smtClean="0"/>
              <a:t>00</a:t>
            </a:r>
            <a:endParaRPr kumimoji="1" lang="zh-CN" altLang="en-US" dirty="0"/>
          </a:p>
        </p:txBody>
      </p:sp>
      <p:sp>
        <p:nvSpPr>
          <p:cNvPr id="30" name="文本占位符 5"/>
          <p:cNvSpPr>
            <a:spLocks noGrp="1"/>
          </p:cNvSpPr>
          <p:nvPr>
            <p:ph type="body" sz="quarter" idx="17"/>
          </p:nvPr>
        </p:nvSpPr>
        <p:spPr>
          <a:xfrm>
            <a:off x="7623780" y="4680124"/>
            <a:ext cx="4426626" cy="445151"/>
          </a:xfrm>
          <a:prstGeom prst="rect">
            <a:avLst/>
          </a:prstGeom>
        </p:spPr>
        <p:txBody>
          <a:bodyPr anchor="ctr"/>
          <a:lstStyle>
            <a:lvl1pPr marL="0" indent="0">
              <a:buNone/>
              <a:defRPr lang="zh-CN" altLang="en-US" sz="3200" b="1" smtClean="0">
                <a:solidFill>
                  <a:schemeClr val="bg1"/>
                </a:solidFill>
                <a:latin typeface="Segoe UI Semibold" panose="020B0702040204020203" pitchFamily="34" charset="0"/>
                <a:cs typeface="Segoe UI Semibold" panose="020B0702040204020203" pitchFamily="34" charset="0"/>
              </a:defRPr>
            </a:lvl1pPr>
          </a:lstStyle>
          <a:p>
            <a:pPr marL="228600" lvl="0" indent="-228600"/>
            <a:r>
              <a:rPr kumimoji="1" lang="zh-CN" altLang="en-US" dirty="0" smtClean="0"/>
              <a:t>编辑母版文本样式</a:t>
            </a:r>
          </a:p>
        </p:txBody>
      </p:sp>
    </p:spTree>
    <p:extLst>
      <p:ext uri="{BB962C8B-B14F-4D97-AF65-F5344CB8AC3E}">
        <p14:creationId xmlns:p14="http://schemas.microsoft.com/office/powerpoint/2010/main" val="157313312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绿 ">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4"/>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4"/>
                </a:solidFill>
                <a:effectLst/>
                <a:latin typeface="Segoe UI Semibold" panose="020B0702040204020203" pitchFamily="34" charset="0"/>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p:grpSpPr>
        <p:sp>
          <p:nvSpPr>
            <p:cNvPr id="4" name="矩形 3"/>
            <p:cNvSpPr/>
            <p:nvPr/>
          </p:nvSpPr>
          <p:spPr>
            <a:xfrm flipV="1">
              <a:off x="0" y="6489700"/>
              <a:ext cx="12192000" cy="1005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矩形 4"/>
            <p:cNvSpPr/>
            <p:nvPr/>
          </p:nvSpPr>
          <p:spPr>
            <a:xfrm flipV="1">
              <a:off x="0" y="6380485"/>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sp>
        <p:nvSpPr>
          <p:cNvPr id="9" name="文本占位符 8"/>
          <p:cNvSpPr>
            <a:spLocks noGrp="1"/>
          </p:cNvSpPr>
          <p:nvPr>
            <p:ph type="body" sz="quarter" idx="14"/>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377"/>
            <a:r>
              <a:rPr lang="zh-CN" altLang="en-US" dirty="0" smtClean="0"/>
              <a:t>编辑母版文本样式</a:t>
            </a:r>
            <a:endParaRPr lang="zh-CN" altLang="en-US" dirty="0"/>
          </a:p>
        </p:txBody>
      </p:sp>
      <p:sp>
        <p:nvSpPr>
          <p:cNvPr id="14" name="内容占位符 13"/>
          <p:cNvSpPr>
            <a:spLocks noGrp="1"/>
          </p:cNvSpPr>
          <p:nvPr>
            <p:ph sz="quarter" idx="16"/>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fld id="{2D647B84-BDB2-44D4-B011-2C6FF7BEF8CB}" type="slidenum">
              <a:rPr lang="zh-CN" altLang="en-US" smtClean="0">
                <a:solidFill>
                  <a:schemeClr val="accent4"/>
                </a:solidFill>
                <a:latin typeface="Cambria" panose="02040503050406030204" pitchFamily="18" charset="0"/>
              </a:rPr>
              <a:t>‹#›</a:t>
            </a:fld>
            <a:endParaRPr lang="zh-CN" altLang="en-US" dirty="0">
              <a:solidFill>
                <a:schemeClr val="accent4"/>
              </a:solidFill>
              <a:latin typeface="Cambria" panose="02040503050406030204" pitchFamily="18" charset="0"/>
            </a:endParaRPr>
          </a:p>
        </p:txBody>
      </p:sp>
    </p:spTree>
    <p:extLst>
      <p:ext uri="{BB962C8B-B14F-4D97-AF65-F5344CB8AC3E}">
        <p14:creationId xmlns:p14="http://schemas.microsoft.com/office/powerpoint/2010/main" val="355308823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紫">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3"/>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3"/>
                </a:solidFill>
                <a:effectLst/>
                <a:latin typeface="Segoe UI Semibold" panose="020B0702040204020203" pitchFamily="34" charset="0"/>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3"/>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sp>
        <p:nvSpPr>
          <p:cNvPr id="9" name="文本占位符 8"/>
          <p:cNvSpPr>
            <a:spLocks noGrp="1"/>
          </p:cNvSpPr>
          <p:nvPr>
            <p:ph type="body" sz="quarter" idx="14"/>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377"/>
            <a:r>
              <a:rPr lang="zh-CN" altLang="en-US" dirty="0" smtClean="0"/>
              <a:t>编辑母版文本样式</a:t>
            </a:r>
            <a:endParaRPr lang="zh-CN" altLang="en-US" dirty="0"/>
          </a:p>
        </p:txBody>
      </p:sp>
      <p:sp>
        <p:nvSpPr>
          <p:cNvPr id="14" name="内容占位符 13"/>
          <p:cNvSpPr>
            <a:spLocks noGrp="1"/>
          </p:cNvSpPr>
          <p:nvPr>
            <p:ph sz="quarter" idx="16"/>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fld id="{2D647B84-BDB2-44D4-B011-2C6FF7BEF8CB}" type="slidenum">
              <a:rPr lang="zh-CN" altLang="en-US" smtClean="0">
                <a:solidFill>
                  <a:schemeClr val="accent3"/>
                </a:solidFill>
                <a:latin typeface="Cambria" panose="02040503050406030204" pitchFamily="18" charset="0"/>
              </a:rPr>
              <a:t>‹#›</a:t>
            </a:fld>
            <a:endParaRPr lang="zh-CN" altLang="en-US" dirty="0">
              <a:solidFill>
                <a:schemeClr val="accent3"/>
              </a:solidFill>
              <a:latin typeface="Cambria" panose="02040503050406030204" pitchFamily="18" charset="0"/>
            </a:endParaRPr>
          </a:p>
        </p:txBody>
      </p:sp>
    </p:spTree>
    <p:extLst>
      <p:ext uri="{BB962C8B-B14F-4D97-AF65-F5344CB8AC3E}">
        <p14:creationId xmlns:p14="http://schemas.microsoft.com/office/powerpoint/2010/main" val="311272564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黄">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5"/>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5"/>
                </a:solidFill>
                <a:effectLst/>
                <a:latin typeface="Segoe UI Semibold" panose="020B0702040204020203" pitchFamily="34" charset="0"/>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5"/>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sp>
        <p:nvSpPr>
          <p:cNvPr id="9" name="文本占位符 8"/>
          <p:cNvSpPr>
            <a:spLocks noGrp="1"/>
          </p:cNvSpPr>
          <p:nvPr>
            <p:ph type="body" sz="quarter" idx="14"/>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377"/>
            <a:r>
              <a:rPr lang="zh-CN" altLang="en-US" dirty="0" smtClean="0"/>
              <a:t>编辑母版文本样式</a:t>
            </a:r>
            <a:endParaRPr lang="zh-CN" altLang="en-US" dirty="0"/>
          </a:p>
        </p:txBody>
      </p:sp>
      <p:sp>
        <p:nvSpPr>
          <p:cNvPr id="14" name="内容占位符 13"/>
          <p:cNvSpPr>
            <a:spLocks noGrp="1"/>
          </p:cNvSpPr>
          <p:nvPr>
            <p:ph sz="quarter" idx="16"/>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fld id="{2D647B84-BDB2-44D4-B011-2C6FF7BEF8CB}" type="slidenum">
              <a:rPr lang="zh-CN" altLang="en-US" smtClean="0">
                <a:solidFill>
                  <a:schemeClr val="accent5"/>
                </a:solidFill>
                <a:latin typeface="Cambria" panose="02040503050406030204" pitchFamily="18" charset="0"/>
              </a:rPr>
              <a:t>‹#›</a:t>
            </a:fld>
            <a:endParaRPr lang="zh-CN" altLang="en-US" dirty="0">
              <a:solidFill>
                <a:schemeClr val="accent5"/>
              </a:solidFill>
              <a:latin typeface="Cambria" panose="02040503050406030204" pitchFamily="18" charset="0"/>
            </a:endParaRPr>
          </a:p>
        </p:txBody>
      </p:sp>
    </p:spTree>
    <p:extLst>
      <p:ext uri="{BB962C8B-B14F-4D97-AF65-F5344CB8AC3E}">
        <p14:creationId xmlns:p14="http://schemas.microsoft.com/office/powerpoint/2010/main" val="355980405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蓝灰">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2">
              <a:lumMod val="75000"/>
            </a:schemeClr>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2">
                    <a:lumMod val="75000"/>
                  </a:schemeClr>
                </a:solidFill>
                <a:effectLst/>
                <a:latin typeface="+mj-lt"/>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2">
              <a:lumMod val="75000"/>
            </a:schemeClr>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sp>
        <p:nvSpPr>
          <p:cNvPr id="9" name="文本占位符 8"/>
          <p:cNvSpPr>
            <a:spLocks noGrp="1"/>
          </p:cNvSpPr>
          <p:nvPr>
            <p:ph type="body" sz="quarter" idx="14"/>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377"/>
            <a:r>
              <a:rPr lang="zh-CN" altLang="en-US" dirty="0" smtClean="0"/>
              <a:t>编辑母版文本样式</a:t>
            </a:r>
            <a:endParaRPr lang="zh-CN" altLang="en-US" dirty="0"/>
          </a:p>
        </p:txBody>
      </p:sp>
      <p:sp>
        <p:nvSpPr>
          <p:cNvPr id="14" name="内容占位符 13"/>
          <p:cNvSpPr>
            <a:spLocks noGrp="1"/>
          </p:cNvSpPr>
          <p:nvPr>
            <p:ph sz="quarter" idx="16"/>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fld id="{2D647B84-BDB2-44D4-B011-2C6FF7BEF8CB}" type="slidenum">
              <a:rPr lang="zh-CN" altLang="en-US" smtClean="0">
                <a:solidFill>
                  <a:schemeClr val="accent2">
                    <a:lumMod val="75000"/>
                  </a:schemeClr>
                </a:solidFill>
                <a:latin typeface="Cambria" panose="02040503050406030204" pitchFamily="18" charset="0"/>
              </a:rPr>
              <a:t>‹#›</a:t>
            </a:fld>
            <a:endParaRPr lang="zh-CN" altLang="en-US" dirty="0">
              <a:solidFill>
                <a:schemeClr val="accent2">
                  <a:lumMod val="75000"/>
                </a:schemeClr>
              </a:solidFill>
              <a:latin typeface="Cambria" panose="02040503050406030204" pitchFamily="18" charset="0"/>
            </a:endParaRPr>
          </a:p>
        </p:txBody>
      </p:sp>
    </p:spTree>
    <p:extLst>
      <p:ext uri="{BB962C8B-B14F-4D97-AF65-F5344CB8AC3E}">
        <p14:creationId xmlns:p14="http://schemas.microsoft.com/office/powerpoint/2010/main" val="1164071205"/>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金">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1">
              <a:lumMod val="75000"/>
            </a:schemeClr>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1">
                    <a:lumMod val="75000"/>
                  </a:schemeClr>
                </a:solidFill>
                <a:effectLst/>
                <a:latin typeface="+mj-lt"/>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1">
              <a:lumMod val="75000"/>
            </a:schemeClr>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sp>
        <p:nvSpPr>
          <p:cNvPr id="9" name="文本占位符 8"/>
          <p:cNvSpPr>
            <a:spLocks noGrp="1"/>
          </p:cNvSpPr>
          <p:nvPr>
            <p:ph type="body" sz="quarter" idx="14"/>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377"/>
            <a:r>
              <a:rPr lang="zh-CN" altLang="en-US" dirty="0" smtClean="0"/>
              <a:t>编辑母版文本样式</a:t>
            </a:r>
            <a:endParaRPr lang="zh-CN" altLang="en-US" dirty="0"/>
          </a:p>
        </p:txBody>
      </p:sp>
      <p:sp>
        <p:nvSpPr>
          <p:cNvPr id="14" name="内容占位符 13"/>
          <p:cNvSpPr>
            <a:spLocks noGrp="1"/>
          </p:cNvSpPr>
          <p:nvPr>
            <p:ph sz="quarter" idx="16"/>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fld id="{2D647B84-BDB2-44D4-B011-2C6FF7BEF8CB}" type="slidenum">
              <a:rPr lang="zh-CN" altLang="en-US" smtClean="0">
                <a:solidFill>
                  <a:schemeClr val="accent1">
                    <a:lumMod val="75000"/>
                  </a:schemeClr>
                </a:solidFill>
                <a:latin typeface="Cambria" panose="02040503050406030204" pitchFamily="18" charset="0"/>
              </a:rPr>
              <a:t>‹#›</a:t>
            </a:fld>
            <a:endParaRPr lang="zh-CN" altLang="en-US"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340364339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蓝">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6" y="223938"/>
            <a:ext cx="970383" cy="652367"/>
          </a:xfrm>
          <a:prstGeom prst="rect">
            <a:avLst/>
          </a:prstGeom>
          <a:solidFill>
            <a:schemeClr val="accent6"/>
          </a:solidFill>
          <a:effectLst>
            <a:softEdge rad="12700"/>
          </a:effectLst>
        </p:spPr>
        <p:txBody>
          <a:bodyPr anchor="ctr"/>
          <a:lstStyle>
            <a:lvl1pPr marL="0" indent="0">
              <a:buNone/>
              <a:defRPr kumimoji="1" lang="zh-CN" altLang="en-US" sz="36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228600" lvl="0" indent="-228600" algn="ctr"/>
            <a:r>
              <a:rPr kumimoji="1" lang="en-US" altLang="zh-CN" dirty="0" smtClean="0"/>
              <a:t>00</a:t>
            </a:r>
            <a:endParaRPr kumimoji="1" lang="zh-CN" altLang="en-US" dirty="0"/>
          </a:p>
        </p:txBody>
      </p:sp>
      <p:sp>
        <p:nvSpPr>
          <p:cNvPr id="3" name="文本占位符 5"/>
          <p:cNvSpPr>
            <a:spLocks noGrp="1"/>
          </p:cNvSpPr>
          <p:nvPr>
            <p:ph type="body" sz="quarter" idx="13"/>
          </p:nvPr>
        </p:nvSpPr>
        <p:spPr>
          <a:xfrm>
            <a:off x="1110087" y="223938"/>
            <a:ext cx="6435012" cy="652367"/>
          </a:xfrm>
          <a:prstGeom prst="rect">
            <a:avLst/>
          </a:prstGeom>
          <a:noFill/>
        </p:spPr>
        <p:txBody>
          <a:bodyPr anchor="ctr"/>
          <a:lstStyle>
            <a:lvl1pPr marL="0" indent="0">
              <a:buNone/>
              <a:defRPr kumimoji="1" lang="zh-CN" altLang="en-US" sz="4000" b="0" baseline="0" smtClean="0">
                <a:solidFill>
                  <a:schemeClr val="accent6"/>
                </a:solidFill>
                <a:effectLst/>
                <a:latin typeface="+mj-lt"/>
                <a:ea typeface="微软雅黑" panose="020B0503020204020204" pitchFamily="34" charset="-122"/>
                <a:cs typeface="Calibri" panose="020F0502020204030204" pitchFamily="34" charset="0"/>
              </a:defRPr>
            </a:lvl1pPr>
          </a:lstStyle>
          <a:p>
            <a:pPr marL="228600" lvl="0" indent="-228600">
              <a:lnSpc>
                <a:spcPct val="100000"/>
              </a:lnSpc>
            </a:pPr>
            <a:r>
              <a:rPr kumimoji="1" lang="zh-CN" altLang="en-US" dirty="0" smtClean="0"/>
              <a:t>编辑母版文本样式</a:t>
            </a:r>
          </a:p>
        </p:txBody>
      </p:sp>
      <p:grpSp>
        <p:nvGrpSpPr>
          <p:cNvPr id="15" name="组合 14"/>
          <p:cNvGrpSpPr/>
          <p:nvPr userDrawn="1"/>
        </p:nvGrpSpPr>
        <p:grpSpPr>
          <a:xfrm>
            <a:off x="0" y="6437002"/>
            <a:ext cx="12192000" cy="144000"/>
            <a:chOff x="0" y="6380485"/>
            <a:chExt cx="12192000" cy="209784"/>
          </a:xfrm>
          <a:solidFill>
            <a:schemeClr val="accent6"/>
          </a:solidFill>
        </p:grpSpPr>
        <p:sp>
          <p:nvSpPr>
            <p:cNvPr id="4" name="矩形 3"/>
            <p:cNvSpPr/>
            <p:nvPr/>
          </p:nvSpPr>
          <p:spPr>
            <a:xfrm flipV="1">
              <a:off x="0" y="6489700"/>
              <a:ext cx="12192000" cy="100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矩形 4"/>
            <p:cNvSpPr/>
            <p:nvPr/>
          </p:nvSpPr>
          <p:spPr>
            <a:xfrm flipV="1">
              <a:off x="0" y="6380485"/>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sp>
        <p:nvSpPr>
          <p:cNvPr id="9" name="文本占位符 8"/>
          <p:cNvSpPr>
            <a:spLocks noGrp="1"/>
          </p:cNvSpPr>
          <p:nvPr>
            <p:ph type="body" sz="quarter" idx="14"/>
          </p:nvPr>
        </p:nvSpPr>
        <p:spPr>
          <a:xfrm>
            <a:off x="90616" y="6581002"/>
            <a:ext cx="5413375" cy="313932"/>
          </a:xfrm>
          <a:prstGeom prst="rect">
            <a:avLst/>
          </a:prstGeom>
        </p:spPr>
        <p:txBody>
          <a:bodyPr wrap="square" rtlCol="0">
            <a:spAutoFit/>
          </a:bodyPr>
          <a:lstStyle>
            <a:lvl1pPr marL="0" indent="0">
              <a:buNone/>
              <a:defRPr lang="zh-CN" altLang="en-US" sz="1600" baseline="0" dirty="0">
                <a:latin typeface="Cambria" panose="02040503050406030204" pitchFamily="18" charset="0"/>
                <a:ea typeface="华文细黑" panose="02010600040101010101" pitchFamily="2" charset="-122"/>
              </a:defRPr>
            </a:lvl1pPr>
          </a:lstStyle>
          <a:p>
            <a:pPr marL="0" lvl="0" defTabSz="914377"/>
            <a:r>
              <a:rPr lang="zh-CN" altLang="en-US" dirty="0" smtClean="0"/>
              <a:t>编辑母版文本样式</a:t>
            </a:r>
            <a:endParaRPr lang="zh-CN" altLang="en-US" dirty="0"/>
          </a:p>
        </p:txBody>
      </p:sp>
      <p:sp>
        <p:nvSpPr>
          <p:cNvPr id="14" name="内容占位符 13"/>
          <p:cNvSpPr>
            <a:spLocks noGrp="1"/>
          </p:cNvSpPr>
          <p:nvPr>
            <p:ph sz="quarter" idx="16"/>
          </p:nvPr>
        </p:nvSpPr>
        <p:spPr>
          <a:xfrm>
            <a:off x="790575" y="1260475"/>
            <a:ext cx="10693400" cy="4892675"/>
          </a:xfrm>
          <a:prstGeom prst="rect">
            <a:avLst/>
          </a:prstGeom>
        </p:spPr>
        <p:txBody>
          <a:bodyPr/>
          <a:lstStyle>
            <a:lvl1pPr>
              <a:lnSpc>
                <a:spcPct val="150000"/>
              </a:lnSpc>
              <a:defRPr baseline="0">
                <a:latin typeface="+mn-lt"/>
                <a:ea typeface="华文细黑" panose="02010600040101010101" pitchFamily="2" charset="-122"/>
              </a:defRPr>
            </a:lvl1pPr>
            <a:lvl2pPr>
              <a:lnSpc>
                <a:spcPct val="150000"/>
              </a:lnSpc>
              <a:defRPr baseline="0">
                <a:latin typeface="+mn-lt"/>
                <a:ea typeface="华文细黑" panose="02010600040101010101" pitchFamily="2" charset="-122"/>
              </a:defRPr>
            </a:lvl2pPr>
            <a:lvl3pPr>
              <a:lnSpc>
                <a:spcPct val="150000"/>
              </a:lnSpc>
              <a:defRPr baseline="0">
                <a:latin typeface="+mn-lt"/>
                <a:ea typeface="华文细黑" panose="02010600040101010101" pitchFamily="2" charset="-122"/>
              </a:defRPr>
            </a:lvl3pPr>
            <a:lvl4pPr>
              <a:lnSpc>
                <a:spcPct val="150000"/>
              </a:lnSpc>
              <a:defRPr baseline="0">
                <a:latin typeface="+mn-lt"/>
                <a:ea typeface="华文细黑" panose="02010600040101010101" pitchFamily="2" charset="-122"/>
              </a:defRPr>
            </a:lvl4pPr>
            <a:lvl5pPr>
              <a:lnSpc>
                <a:spcPct val="150000"/>
              </a:lnSpc>
              <a:defRPr baseline="0">
                <a:latin typeface="+mn-lt"/>
                <a:ea typeface="华文细黑" panose="02010600040101010101" pitchFamily="2" charset="-122"/>
              </a:defRPr>
            </a:lvl5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9" name="文本框 18"/>
          <p:cNvSpPr txBox="1"/>
          <p:nvPr userDrawn="1"/>
        </p:nvSpPr>
        <p:spPr>
          <a:xfrm>
            <a:off x="11730680" y="6527414"/>
            <a:ext cx="782595" cy="369332"/>
          </a:xfrm>
          <a:prstGeom prst="rect">
            <a:avLst/>
          </a:prstGeom>
        </p:spPr>
        <p:txBody>
          <a:bodyPr wrap="square" rtlCol="0">
            <a:spAutoFit/>
          </a:bodyPr>
          <a:lstStyle/>
          <a:p>
            <a:fld id="{2D647B84-BDB2-44D4-B011-2C6FF7BEF8CB}" type="slidenum">
              <a:rPr lang="zh-CN" altLang="en-US" smtClean="0">
                <a:solidFill>
                  <a:schemeClr val="accent6"/>
                </a:solidFill>
                <a:latin typeface="Cambria" panose="02040503050406030204" pitchFamily="18" charset="0"/>
              </a:rPr>
              <a:t>‹#›</a:t>
            </a:fld>
            <a:endParaRPr lang="zh-CN" altLang="en-US" dirty="0">
              <a:solidFill>
                <a:schemeClr val="accent6"/>
              </a:solidFill>
              <a:latin typeface="Cambria" panose="02040503050406030204" pitchFamily="18" charset="0"/>
            </a:endParaRPr>
          </a:p>
        </p:txBody>
      </p:sp>
    </p:spTree>
    <p:extLst>
      <p:ext uri="{BB962C8B-B14F-4D97-AF65-F5344CB8AC3E}">
        <p14:creationId xmlns:p14="http://schemas.microsoft.com/office/powerpoint/2010/main" val="200312595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13061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96" r:id="rId3"/>
    <p:sldLayoutId id="2147483673" r:id="rId4"/>
    <p:sldLayoutId id="2147483692" r:id="rId5"/>
    <p:sldLayoutId id="2147483693" r:id="rId6"/>
    <p:sldLayoutId id="2147483691" r:id="rId7"/>
    <p:sldLayoutId id="2147483690" r:id="rId8"/>
    <p:sldLayoutId id="2147483694" r:id="rId9"/>
    <p:sldLayoutId id="2147483695" r:id="rId10"/>
  </p:sldLayoutIdLst>
  <p:transition>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91695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5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80.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1786759" y="1544070"/>
            <a:ext cx="7552267" cy="1496712"/>
          </a:xfrm>
        </p:spPr>
        <p:txBody>
          <a:bodyPr/>
          <a:lstStyle/>
          <a:p>
            <a:pPr algn="ctr"/>
            <a:r>
              <a:rPr lang="en-US" altLang="zh-CN" dirty="0" smtClean="0"/>
              <a:t>Scanning </a:t>
            </a:r>
            <a:r>
              <a:rPr lang="en-US" altLang="zh-CN" dirty="0"/>
              <a:t>probe techniques based on quantum sensing</a:t>
            </a:r>
            <a:endParaRPr lang="zh-CN" altLang="en-US" sz="4400" dirty="0">
              <a:latin typeface="+mj-lt"/>
              <a:ea typeface="+mj-ea"/>
            </a:endParaRPr>
          </a:p>
        </p:txBody>
      </p:sp>
      <p:sp>
        <p:nvSpPr>
          <p:cNvPr id="4" name="文本占位符 3"/>
          <p:cNvSpPr>
            <a:spLocks noGrp="1"/>
          </p:cNvSpPr>
          <p:nvPr>
            <p:ph type="body" sz="quarter" idx="13"/>
          </p:nvPr>
        </p:nvSpPr>
        <p:spPr>
          <a:xfrm>
            <a:off x="1786759" y="4075997"/>
            <a:ext cx="6132737" cy="1494487"/>
          </a:xfrm>
        </p:spPr>
        <p:txBody>
          <a:bodyPr/>
          <a:lstStyle/>
          <a:p>
            <a:pPr algn="l"/>
            <a:r>
              <a:rPr lang="en-US" altLang="zh-CN" dirty="0" smtClean="0">
                <a:latin typeface="+mn-lt"/>
              </a:rPr>
              <a:t>Group members: </a:t>
            </a:r>
            <a:r>
              <a:rPr lang="zh-CN" altLang="en-US" dirty="0" smtClean="0">
                <a:latin typeface="+mn-lt"/>
              </a:rPr>
              <a:t>李</a:t>
            </a:r>
            <a:r>
              <a:rPr lang="zh-CN" altLang="en-US" dirty="0">
                <a:latin typeface="+mn-lt"/>
              </a:rPr>
              <a:t>亦璠 魏天恒 林织星 徐泽安 彭璞 吴香蓉</a:t>
            </a:r>
          </a:p>
        </p:txBody>
      </p:sp>
      <p:sp>
        <p:nvSpPr>
          <p:cNvPr id="5" name="文本占位符 4"/>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66171843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3FF5733-1D31-A14C-AA18-57B66B8BD18B}"/>
              </a:ext>
            </a:extLst>
          </p:cNvPr>
          <p:cNvSpPr>
            <a:spLocks noGrp="1"/>
          </p:cNvSpPr>
          <p:nvPr>
            <p:ph type="body" sz="quarter" idx="12"/>
          </p:nvPr>
        </p:nvSpPr>
        <p:spPr/>
        <p:txBody>
          <a:bodyPr/>
          <a:lstStyle/>
          <a:p>
            <a:pPr algn="ctr"/>
            <a:r>
              <a:rPr kumimoji="1" lang="en-US" altLang="zh-CN" dirty="0"/>
              <a:t>02</a:t>
            </a:r>
            <a:endParaRPr kumimoji="1" lang="zh-CN" altLang="en-US" dirty="0"/>
          </a:p>
        </p:txBody>
      </p:sp>
      <p:sp>
        <p:nvSpPr>
          <p:cNvPr id="3" name="文本占位符 2">
            <a:extLst>
              <a:ext uri="{FF2B5EF4-FFF2-40B4-BE49-F238E27FC236}">
                <a16:creationId xmlns:a16="http://schemas.microsoft.com/office/drawing/2014/main" id="{C447100A-D3A4-D440-9E73-F1E52B120160}"/>
              </a:ext>
            </a:extLst>
          </p:cNvPr>
          <p:cNvSpPr>
            <a:spLocks noGrp="1"/>
          </p:cNvSpPr>
          <p:nvPr>
            <p:ph type="body" sz="quarter" idx="13"/>
          </p:nvPr>
        </p:nvSpPr>
        <p:spPr/>
        <p:txBody>
          <a:bodyPr/>
          <a:lstStyle/>
          <a:p>
            <a:r>
              <a:rPr kumimoji="1" lang="en-US" altLang="zh-CN"/>
              <a:t>Microscopy Setup</a:t>
            </a:r>
            <a:endParaRPr kumimoji="1" lang="zh-CN" altLang="en-US"/>
          </a:p>
        </p:txBody>
      </p:sp>
      <p:sp>
        <p:nvSpPr>
          <p:cNvPr id="4" name="文本占位符 3">
            <a:extLst>
              <a:ext uri="{FF2B5EF4-FFF2-40B4-BE49-F238E27FC236}">
                <a16:creationId xmlns:a16="http://schemas.microsoft.com/office/drawing/2014/main" id="{777D2756-87F4-3641-85F1-4D70485DF710}"/>
              </a:ext>
            </a:extLst>
          </p:cNvPr>
          <p:cNvSpPr>
            <a:spLocks noGrp="1"/>
          </p:cNvSpPr>
          <p:nvPr>
            <p:ph type="body" sz="quarter" idx="14"/>
          </p:nvPr>
        </p:nvSpPr>
        <p:spPr>
          <a:xfrm>
            <a:off x="90616" y="6581002"/>
            <a:ext cx="5413375" cy="313932"/>
          </a:xfrm>
        </p:spPr>
        <p:txBody>
          <a:bodyPr/>
          <a:lstStyle/>
          <a:p>
            <a:r>
              <a:rPr lang="en" altLang="zh-CN" i="1" dirty="0"/>
              <a:t>Nature Nanotech</a:t>
            </a:r>
            <a:r>
              <a:rPr lang="en" altLang="zh-CN" dirty="0"/>
              <a:t> </a:t>
            </a:r>
            <a:r>
              <a:rPr lang="en" altLang="zh-CN" b="1" dirty="0"/>
              <a:t>6, </a:t>
            </a:r>
            <a:r>
              <a:rPr lang="en" altLang="zh-CN" dirty="0"/>
              <a:t>446–451 (2011)</a:t>
            </a:r>
            <a:endParaRPr lang="zh-CN" altLang="en-US"/>
          </a:p>
        </p:txBody>
      </p:sp>
      <p:pic>
        <p:nvPicPr>
          <p:cNvPr id="7" name="图片 6">
            <a:extLst>
              <a:ext uri="{FF2B5EF4-FFF2-40B4-BE49-F238E27FC236}">
                <a16:creationId xmlns:a16="http://schemas.microsoft.com/office/drawing/2014/main" id="{3E264134-2CF2-EE43-8325-6DB1469134E0}"/>
              </a:ext>
            </a:extLst>
          </p:cNvPr>
          <p:cNvPicPr>
            <a:picLocks noChangeAspect="1"/>
          </p:cNvPicPr>
          <p:nvPr/>
        </p:nvPicPr>
        <p:blipFill>
          <a:blip r:embed="rId3"/>
          <a:stretch>
            <a:fillRect/>
          </a:stretch>
        </p:blipFill>
        <p:spPr>
          <a:xfrm>
            <a:off x="90690" y="2661371"/>
            <a:ext cx="9709032" cy="3481151"/>
          </a:xfrm>
          <a:prstGeom prst="rect">
            <a:avLst/>
          </a:prstGeom>
        </p:spPr>
      </p:pic>
      <p:sp>
        <p:nvSpPr>
          <p:cNvPr id="8" name="文本框 7">
            <a:extLst>
              <a:ext uri="{FF2B5EF4-FFF2-40B4-BE49-F238E27FC236}">
                <a16:creationId xmlns:a16="http://schemas.microsoft.com/office/drawing/2014/main" id="{A18AEB0F-B443-8D45-B5B4-347866560B06}"/>
              </a:ext>
            </a:extLst>
          </p:cNvPr>
          <p:cNvSpPr txBox="1"/>
          <p:nvPr/>
        </p:nvSpPr>
        <p:spPr>
          <a:xfrm>
            <a:off x="541421" y="1574055"/>
            <a:ext cx="7620446" cy="707886"/>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000" dirty="0" smtClean="0">
                <a:cs typeface="Times New Roman" panose="02020603050405020304" pitchFamily="18" charset="0"/>
              </a:rPr>
              <a:t>Rapid </a:t>
            </a:r>
            <a:r>
              <a:rPr kumimoji="1" lang="en-US" altLang="zh-CN" sz="2000" dirty="0">
                <a:cs typeface="Times New Roman" panose="02020603050405020304" pitchFamily="18" charset="0"/>
              </a:rPr>
              <a:t>change of sample</a:t>
            </a:r>
          </a:p>
          <a:p>
            <a:pPr marL="342900" indent="-342900">
              <a:buFont typeface="Arial" panose="020B0604020202020204" pitchFamily="34" charset="0"/>
              <a:buChar char="•"/>
            </a:pPr>
            <a:r>
              <a:rPr kumimoji="1" lang="en-US" altLang="zh-CN" sz="2000" dirty="0" smtClean="0">
                <a:cs typeface="Times New Roman" panose="02020603050405020304" pitchFamily="18" charset="0"/>
              </a:rPr>
              <a:t>Independent </a:t>
            </a:r>
            <a:r>
              <a:rPr kumimoji="1" lang="en-US" altLang="zh-CN" sz="2000" dirty="0">
                <a:cs typeface="Times New Roman" panose="02020603050405020304" pitchFamily="18" charset="0"/>
              </a:rPr>
              <a:t>control and stability of </a:t>
            </a:r>
            <a:r>
              <a:rPr kumimoji="1" lang="en-US" altLang="zh-CN" sz="2000" dirty="0" smtClean="0">
                <a:cs typeface="Times New Roman" panose="02020603050405020304" pitchFamily="18" charset="0"/>
              </a:rPr>
              <a:t>the sample’s </a:t>
            </a:r>
            <a:r>
              <a:rPr kumimoji="1" lang="en-US" altLang="zh-CN" sz="2000" dirty="0">
                <a:cs typeface="Times New Roman" panose="02020603050405020304" pitchFamily="18" charset="0"/>
              </a:rPr>
              <a:t>temperature</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5EB7186D-6E29-874A-81EC-3456CA3D42A2}"/>
                  </a:ext>
                </a:extLst>
              </p:cNvPr>
              <p:cNvSpPr txBox="1"/>
              <p:nvPr/>
            </p:nvSpPr>
            <p:spPr>
              <a:xfrm>
                <a:off x="9197688" y="2651273"/>
                <a:ext cx="2994311" cy="1253356"/>
              </a:xfrm>
              <a:prstGeom prst="rect">
                <a:avLst/>
              </a:prstGeom>
              <a:noFill/>
              <a:ln w="12700">
                <a:solidFill>
                  <a:schemeClr val="tx1"/>
                </a:solidFill>
              </a:ln>
            </p:spPr>
            <p:txBody>
              <a:bodyPr wrap="square" rtlCol="0">
                <a:spAutoFit/>
              </a:bodyPr>
              <a:lstStyle/>
              <a:p>
                <a:r>
                  <a:rPr kumimoji="1" lang="en-US" altLang="zh-CN" sz="2000" dirty="0" smtClean="0">
                    <a:cs typeface="Times New Roman" panose="02020603050405020304" pitchFamily="18" charset="0"/>
                  </a:rPr>
                  <a:t>Critical parameter</a:t>
                </a:r>
                <a:r>
                  <a:rPr kumimoji="1" lang="en-US" altLang="zh-CN" dirty="0">
                    <a:cs typeface="Times New Roman" panose="02020603050405020304" pitchFamily="18" charset="0"/>
                  </a:rPr>
                  <a:t>: </a:t>
                </a:r>
              </a:p>
              <a:p>
                <a:r>
                  <a:rPr kumimoji="1" lang="en-US" altLang="zh-CN" dirty="0">
                    <a:cs typeface="Times New Roman" panose="02020603050405020304" pitchFamily="18" charset="0"/>
                  </a:rPr>
                  <a:t>axial and radial oscillation </a:t>
                </a:r>
                <a:r>
                  <a:rPr kumimoji="1" lang="en-US" altLang="zh-CN" dirty="0" smtClean="0">
                    <a:cs typeface="Times New Roman" panose="02020603050405020304" pitchFamily="18" charset="0"/>
                  </a:rPr>
                  <a:t>frequency </a:t>
                </a:r>
                <a14:m>
                  <m:oMath xmlns:m="http://schemas.openxmlformats.org/officeDocument/2006/math">
                    <m:sSub>
                      <m:sSubPr>
                        <m:ctrlP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CN" i="1">
                            <a:latin typeface="Cambria Math" panose="02040503050406030204" pitchFamily="18" charset="0"/>
                            <a:ea typeface="Cambria Math" panose="02040503050406030204" pitchFamily="18" charset="0"/>
                            <a:cs typeface="Times New Roman" panose="02020603050405020304" pitchFamily="18" charset="0"/>
                          </a:rPr>
                          <m:t>𝜔</m:t>
                        </m:r>
                      </m:e>
                      <m:sub>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𝑎</m:t>
                        </m:r>
                      </m:sub>
                    </m:sSub>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 </m:t>
                    </m:r>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&amp;</m:t>
                    </m:r>
                    <m:r>
                      <a:rPr kumimoji="1" lang="en-US" altLang="zh-CN" b="0" i="1" smtClean="0">
                        <a:latin typeface="Cambria Math" panose="02040503050406030204" pitchFamily="18" charset="0"/>
                        <a:ea typeface="Cambria Math" panose="02040503050406030204" pitchFamily="18" charset="0"/>
                        <a:cs typeface="Times New Roman" panose="02020603050405020304" pitchFamily="18" charset="0"/>
                      </a:rPr>
                      <m:t> </m:t>
                    </m:r>
                    <m:sSub>
                      <m:sSubPr>
                        <m:ctrlP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𝜔</m:t>
                        </m:r>
                      </m:e>
                      <m:sub>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𝑟</m:t>
                        </m:r>
                      </m:sub>
                    </m:sSub>
                  </m:oMath>
                </a14:m>
                <a:r>
                  <a:rPr kumimoji="1" lang="en-US" altLang="zh-CN" dirty="0">
                    <a:cs typeface="Times New Roman" panose="02020603050405020304" pitchFamily="18" charset="0"/>
                  </a:rPr>
                  <a:t> </a:t>
                </a:r>
              </a:p>
              <a:p>
                <a:r>
                  <a:rPr kumimoji="1" lang="en-US" altLang="zh-CN" dirty="0">
                    <a:cs typeface="Times New Roman" panose="02020603050405020304" pitchFamily="18" charset="0"/>
                  </a:rPr>
                  <a:t>a magnetic offset field </a:t>
                </a:r>
                <a14:m>
                  <m:oMath xmlns:m="http://schemas.openxmlformats.org/officeDocument/2006/math">
                    <m:sSub>
                      <m:sSubPr>
                        <m:ctrlPr>
                          <a:rPr kumimoji="1" lang="en-US" altLang="zh-CN" b="0" i="1">
                            <a:latin typeface="Cambria Math" panose="02040503050406030204" pitchFamily="18" charset="0"/>
                            <a:cs typeface="Times New Roman" panose="02020603050405020304" pitchFamily="18" charset="0"/>
                          </a:rPr>
                        </m:ctrlPr>
                      </m:sSubPr>
                      <m:e>
                        <m:r>
                          <a:rPr kumimoji="1" lang="en-US" altLang="zh-CN" b="0" i="1">
                            <a:latin typeface="Cambria Math" panose="02040503050406030204" pitchFamily="18" charset="0"/>
                            <a:cs typeface="Times New Roman" panose="02020603050405020304" pitchFamily="18" charset="0"/>
                          </a:rPr>
                          <m:t>𝐵</m:t>
                        </m:r>
                      </m:e>
                      <m:sub>
                        <m:r>
                          <m:rPr>
                            <m:sty m:val="p"/>
                          </m:rPr>
                          <a:rPr kumimoji="1" lang="en-US" altLang="zh-CN" i="1">
                            <a:latin typeface="Cambria Math" panose="02040503050406030204" pitchFamily="18" charset="0"/>
                            <a:cs typeface="Times New Roman" panose="02020603050405020304" pitchFamily="18" charset="0"/>
                          </a:rPr>
                          <m:t>o</m:t>
                        </m:r>
                        <m:r>
                          <a:rPr kumimoji="1" lang="en-US" altLang="zh-CN" b="0" i="1" smtClean="0">
                            <a:latin typeface="Cambria Math" panose="02040503050406030204" pitchFamily="18" charset="0"/>
                            <a:cs typeface="Times New Roman" panose="02020603050405020304" pitchFamily="18" charset="0"/>
                          </a:rPr>
                          <m:t>𝑓𝑓</m:t>
                        </m:r>
                      </m:sub>
                    </m:sSub>
                  </m:oMath>
                </a14:m>
                <a:endParaRPr kumimoji="1" lang="en-US" altLang="zh-CN" dirty="0">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5EB7186D-6E29-874A-81EC-3456CA3D42A2}"/>
                  </a:ext>
                </a:extLst>
              </p:cNvPr>
              <p:cNvSpPr txBox="1">
                <a:spLocks noRot="1" noChangeAspect="1" noMove="1" noResize="1" noEditPoints="1" noAdjustHandles="1" noChangeArrowheads="1" noChangeShapeType="1" noTextEdit="1"/>
              </p:cNvSpPr>
              <p:nvPr/>
            </p:nvSpPr>
            <p:spPr>
              <a:xfrm>
                <a:off x="9197688" y="2651273"/>
                <a:ext cx="2994311" cy="1253356"/>
              </a:xfrm>
              <a:prstGeom prst="rect">
                <a:avLst/>
              </a:prstGeom>
              <a:blipFill>
                <a:blip r:embed="rId4"/>
                <a:stretch>
                  <a:fillRect l="-2028" t="-1923" b="-4327"/>
                </a:stretch>
              </a:blipFill>
              <a:ln w="12700">
                <a:solidFill>
                  <a:schemeClr val="tx1"/>
                </a:solidFill>
              </a:ln>
            </p:spPr>
            <p:txBody>
              <a:bodyPr/>
              <a:lstStyle/>
              <a:p>
                <a:r>
                  <a:rPr lang="zh-CN" altLang="en-US">
                    <a:noFill/>
                  </a:rPr>
                  <a:t> </a:t>
                </a:r>
              </a:p>
            </p:txBody>
          </p:sp>
        </mc:Fallback>
      </mc:AlternateContent>
    </p:spTree>
    <p:extLst>
      <p:ext uri="{BB962C8B-B14F-4D97-AF65-F5344CB8AC3E}">
        <p14:creationId xmlns:p14="http://schemas.microsoft.com/office/powerpoint/2010/main" val="231874835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F6E6B02-0922-E749-9D6F-A7DDDABF2427}"/>
              </a:ext>
            </a:extLst>
          </p:cNvPr>
          <p:cNvSpPr>
            <a:spLocks noGrp="1"/>
          </p:cNvSpPr>
          <p:nvPr>
            <p:ph type="body" sz="quarter" idx="12"/>
          </p:nvPr>
        </p:nvSpPr>
        <p:spPr/>
        <p:txBody>
          <a:bodyPr/>
          <a:lstStyle/>
          <a:p>
            <a:pPr algn="ctr"/>
            <a:r>
              <a:rPr kumimoji="1" lang="en-US" altLang="zh-CN" dirty="0"/>
              <a:t>02</a:t>
            </a:r>
            <a:endParaRPr kumimoji="1" lang="zh-CN" altLang="en-US" dirty="0"/>
          </a:p>
        </p:txBody>
      </p:sp>
      <p:sp>
        <p:nvSpPr>
          <p:cNvPr id="3" name="文本占位符 2">
            <a:extLst>
              <a:ext uri="{FF2B5EF4-FFF2-40B4-BE49-F238E27FC236}">
                <a16:creationId xmlns:a16="http://schemas.microsoft.com/office/drawing/2014/main" id="{BD3365EF-4886-DB4D-9107-4D7106395B4D}"/>
              </a:ext>
            </a:extLst>
          </p:cNvPr>
          <p:cNvSpPr>
            <a:spLocks noGrp="1"/>
          </p:cNvSpPr>
          <p:nvPr>
            <p:ph type="body" sz="quarter" idx="13"/>
          </p:nvPr>
        </p:nvSpPr>
        <p:spPr>
          <a:xfrm>
            <a:off x="1110087" y="223938"/>
            <a:ext cx="9670802" cy="652367"/>
          </a:xfrm>
        </p:spPr>
        <p:txBody>
          <a:bodyPr/>
          <a:lstStyle/>
          <a:p>
            <a:r>
              <a:rPr lang="en-US" altLang="zh-CN" dirty="0"/>
              <a:t>Measurement </a:t>
            </a:r>
            <a:r>
              <a:rPr lang="en-US" altLang="zh-CN" dirty="0" smtClean="0"/>
              <a:t>Modes: </a:t>
            </a:r>
            <a:r>
              <a:rPr kumimoji="1" lang="en-US" altLang="zh-CN" sz="3600" dirty="0">
                <a:latin typeface="+mn-lt"/>
              </a:rPr>
              <a:t>Contact Mode</a:t>
            </a:r>
            <a:endParaRPr kumimoji="1" lang="zh-CN" altLang="en-US" sz="3600" dirty="0">
              <a:latin typeface="+mn-lt"/>
            </a:endParaRPr>
          </a:p>
        </p:txBody>
      </p:sp>
      <p:sp>
        <p:nvSpPr>
          <p:cNvPr id="4" name="文本占位符 3">
            <a:extLst>
              <a:ext uri="{FF2B5EF4-FFF2-40B4-BE49-F238E27FC236}">
                <a16:creationId xmlns:a16="http://schemas.microsoft.com/office/drawing/2014/main" id="{967C57B2-B70A-1F4E-9DF8-719957765C3A}"/>
              </a:ext>
            </a:extLst>
          </p:cNvPr>
          <p:cNvSpPr>
            <a:spLocks noGrp="1"/>
          </p:cNvSpPr>
          <p:nvPr>
            <p:ph type="body" sz="quarter" idx="14"/>
          </p:nvPr>
        </p:nvSpPr>
        <p:spPr>
          <a:xfrm>
            <a:off x="90616" y="6581002"/>
            <a:ext cx="5413375" cy="313932"/>
          </a:xfrm>
        </p:spPr>
        <p:txBody>
          <a:bodyPr/>
          <a:lstStyle/>
          <a:p>
            <a:r>
              <a:rPr lang="en" altLang="zh-CN" i="1" dirty="0"/>
              <a:t>Nature Nanotech</a:t>
            </a:r>
            <a:r>
              <a:rPr lang="en" altLang="zh-CN" dirty="0"/>
              <a:t> </a:t>
            </a:r>
            <a:r>
              <a:rPr lang="en" altLang="zh-CN" b="1" dirty="0"/>
              <a:t>6, </a:t>
            </a:r>
            <a:r>
              <a:rPr lang="en" altLang="zh-CN" dirty="0"/>
              <a:t>446–451 (2011)</a:t>
            </a:r>
            <a:endParaRPr lang="zh-CN" altLang="en-US"/>
          </a:p>
        </p:txBody>
      </p:sp>
      <p:pic>
        <p:nvPicPr>
          <p:cNvPr id="6" name="图片 5">
            <a:extLst>
              <a:ext uri="{FF2B5EF4-FFF2-40B4-BE49-F238E27FC236}">
                <a16:creationId xmlns:a16="http://schemas.microsoft.com/office/drawing/2014/main" id="{223B9831-F5BF-A248-B6AA-DF5449B79A30}"/>
              </a:ext>
            </a:extLst>
          </p:cNvPr>
          <p:cNvPicPr/>
          <p:nvPr/>
        </p:nvPicPr>
        <p:blipFill>
          <a:blip r:embed="rId3"/>
          <a:stretch>
            <a:fillRect/>
          </a:stretch>
        </p:blipFill>
        <p:spPr>
          <a:xfrm>
            <a:off x="90616" y="1485948"/>
            <a:ext cx="8288216" cy="3537804"/>
          </a:xfrm>
          <a:prstGeom prst="rect">
            <a:avLst/>
          </a:prstGeom>
        </p:spPr>
      </p:pic>
      <p:grpSp>
        <p:nvGrpSpPr>
          <p:cNvPr id="5" name="组合 4"/>
          <p:cNvGrpSpPr/>
          <p:nvPr/>
        </p:nvGrpSpPr>
        <p:grpSpPr>
          <a:xfrm>
            <a:off x="8378832" y="1485948"/>
            <a:ext cx="3261789" cy="3994271"/>
            <a:chOff x="8149600" y="1316629"/>
            <a:chExt cx="3261789" cy="3994271"/>
          </a:xfrm>
        </p:grpSpPr>
        <p:sp>
          <p:nvSpPr>
            <p:cNvPr id="7" name="文本框 6">
              <a:extLst>
                <a:ext uri="{FF2B5EF4-FFF2-40B4-BE49-F238E27FC236}">
                  <a16:creationId xmlns:a16="http://schemas.microsoft.com/office/drawing/2014/main" id="{796F7C2C-A6DC-BE44-A23C-A1EA59046533}"/>
                </a:ext>
              </a:extLst>
            </p:cNvPr>
            <p:cNvSpPr txBox="1"/>
            <p:nvPr/>
          </p:nvSpPr>
          <p:spPr>
            <a:xfrm>
              <a:off x="8268218" y="1316629"/>
              <a:ext cx="3024554" cy="369332"/>
            </a:xfrm>
            <a:prstGeom prst="rect">
              <a:avLst/>
            </a:prstGeom>
            <a:noFill/>
          </p:spPr>
          <p:txBody>
            <a:bodyPr wrap="square" rtlCol="0">
              <a:spAutoFit/>
            </a:bodyPr>
            <a:lstStyle/>
            <a:p>
              <a:pPr algn="ctr"/>
              <a:r>
                <a:rPr kumimoji="1" lang="en-US" altLang="zh-CN" dirty="0">
                  <a:cs typeface="Times New Roman" panose="02020603050405020304" pitchFamily="18" charset="0"/>
                </a:rPr>
                <a:t>Prepare an atom cloud</a:t>
              </a:r>
              <a:endParaRPr kumimoji="1" lang="zh-CN" altLang="en-US" dirty="0">
                <a:cs typeface="Times New Roman" panose="02020603050405020304" pitchFamily="18" charset="0"/>
              </a:endParaRPr>
            </a:p>
          </p:txBody>
        </p:sp>
        <p:sp>
          <p:nvSpPr>
            <p:cNvPr id="8" name="文本框 7">
              <a:extLst>
                <a:ext uri="{FF2B5EF4-FFF2-40B4-BE49-F238E27FC236}">
                  <a16:creationId xmlns:a16="http://schemas.microsoft.com/office/drawing/2014/main" id="{9B0A3C80-DCAF-CA47-88F4-0A8B1C210951}"/>
                </a:ext>
              </a:extLst>
            </p:cNvPr>
            <p:cNvSpPr txBox="1"/>
            <p:nvPr/>
          </p:nvSpPr>
          <p:spPr>
            <a:xfrm>
              <a:off x="8268218" y="2138072"/>
              <a:ext cx="3024554" cy="369332"/>
            </a:xfrm>
            <a:prstGeom prst="rect">
              <a:avLst/>
            </a:prstGeom>
            <a:noFill/>
          </p:spPr>
          <p:txBody>
            <a:bodyPr wrap="square" rtlCol="0">
              <a:spAutoFit/>
            </a:bodyPr>
            <a:lstStyle/>
            <a:p>
              <a:pPr algn="ctr"/>
              <a:r>
                <a:rPr kumimoji="1" lang="en-US" altLang="zh-CN" dirty="0">
                  <a:cs typeface="Times New Roman" panose="02020603050405020304" pitchFamily="18" charset="0"/>
                </a:rPr>
                <a:t>Move the cloud </a:t>
              </a:r>
              <a:r>
                <a:rPr kumimoji="1" lang="en-US" altLang="zh-CN" dirty="0" smtClean="0">
                  <a:cs typeface="Times New Roman" panose="02020603050405020304" pitchFamily="18" charset="0"/>
                </a:rPr>
                <a:t>downward</a:t>
              </a:r>
              <a:endParaRPr kumimoji="1" lang="zh-CN" altLang="en-US" dirty="0">
                <a:cs typeface="Times New Roman" panose="02020603050405020304" pitchFamily="18" charset="0"/>
              </a:endParaRPr>
            </a:p>
          </p:txBody>
        </p:sp>
        <p:sp>
          <p:nvSpPr>
            <p:cNvPr id="9" name="文本框 8">
              <a:extLst>
                <a:ext uri="{FF2B5EF4-FFF2-40B4-BE49-F238E27FC236}">
                  <a16:creationId xmlns:a16="http://schemas.microsoft.com/office/drawing/2014/main" id="{7DA495F7-ABE7-2B49-BC27-7905FCD24EDF}"/>
                </a:ext>
              </a:extLst>
            </p:cNvPr>
            <p:cNvSpPr txBox="1"/>
            <p:nvPr/>
          </p:nvSpPr>
          <p:spPr>
            <a:xfrm>
              <a:off x="8249285" y="2933886"/>
              <a:ext cx="3024554" cy="369332"/>
            </a:xfrm>
            <a:prstGeom prst="rect">
              <a:avLst/>
            </a:prstGeom>
            <a:noFill/>
          </p:spPr>
          <p:txBody>
            <a:bodyPr wrap="square" rtlCol="0">
              <a:spAutoFit/>
            </a:bodyPr>
            <a:lstStyle/>
            <a:p>
              <a:pPr algn="ctr"/>
              <a:r>
                <a:rPr kumimoji="1" lang="en-US" altLang="zh-CN" dirty="0">
                  <a:cs typeface="Times New Roman" panose="02020603050405020304" pitchFamily="18" charset="0"/>
                </a:rPr>
                <a:t>Stay for interaction</a:t>
              </a:r>
              <a:endParaRPr kumimoji="1" lang="zh-CN" altLang="en-US" dirty="0">
                <a:cs typeface="Times New Roman" panose="02020603050405020304" pitchFamily="18" charset="0"/>
              </a:endParaRPr>
            </a:p>
          </p:txBody>
        </p:sp>
        <p:sp>
          <p:nvSpPr>
            <p:cNvPr id="10" name="文本框 9">
              <a:extLst>
                <a:ext uri="{FF2B5EF4-FFF2-40B4-BE49-F238E27FC236}">
                  <a16:creationId xmlns:a16="http://schemas.microsoft.com/office/drawing/2014/main" id="{F20154F3-233F-0543-B66D-7F8932448F24}"/>
                </a:ext>
              </a:extLst>
            </p:cNvPr>
            <p:cNvSpPr txBox="1"/>
            <p:nvPr/>
          </p:nvSpPr>
          <p:spPr>
            <a:xfrm>
              <a:off x="8256929" y="3773188"/>
              <a:ext cx="3024554" cy="369332"/>
            </a:xfrm>
            <a:prstGeom prst="rect">
              <a:avLst/>
            </a:prstGeom>
            <a:noFill/>
          </p:spPr>
          <p:txBody>
            <a:bodyPr wrap="square" rtlCol="0">
              <a:spAutoFit/>
            </a:bodyPr>
            <a:lstStyle/>
            <a:p>
              <a:pPr algn="ctr"/>
              <a:r>
                <a:rPr kumimoji="1" lang="en-US" altLang="zh-CN" dirty="0">
                  <a:cs typeface="Times New Roman" panose="02020603050405020304" pitchFamily="18" charset="0"/>
                </a:rPr>
                <a:t>Shift the cloud back</a:t>
              </a:r>
              <a:endParaRPr kumimoji="1" lang="zh-CN" altLang="en-US"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E05EF267-793C-C540-B6C1-23E78285DC0D}"/>
                    </a:ext>
                  </a:extLst>
                </p:cNvPr>
                <p:cNvSpPr txBox="1"/>
                <p:nvPr/>
              </p:nvSpPr>
              <p:spPr>
                <a:xfrm>
                  <a:off x="8149600" y="4664569"/>
                  <a:ext cx="3261789" cy="646331"/>
                </a:xfrm>
                <a:prstGeom prst="rect">
                  <a:avLst/>
                </a:prstGeom>
                <a:noFill/>
              </p:spPr>
              <p:txBody>
                <a:bodyPr wrap="square" rtlCol="0">
                  <a:spAutoFit/>
                </a:bodyPr>
                <a:lstStyle/>
                <a:p>
                  <a:pPr algn="ctr"/>
                  <a:r>
                    <a:rPr kumimoji="1" lang="en-US" altLang="zh-CN" dirty="0">
                      <a:cs typeface="Times New Roman" panose="02020603050405020304" pitchFamily="18" charset="0"/>
                    </a:rPr>
                    <a:t>Measure the remaining fraction </a:t>
                  </a:r>
                </a:p>
                <a:p>
                  <a:pPr/>
                  <a14:m>
                    <m:oMathPara xmlns:m="http://schemas.openxmlformats.org/officeDocument/2006/math">
                      <m:oMathParaPr>
                        <m:jc m:val="centerGroup"/>
                      </m:oMathParaPr>
                      <m:oMath xmlns:m="http://schemas.openxmlformats.org/officeDocument/2006/math">
                        <m:r>
                          <a:rPr kumimoji="1" lang="en-US" altLang="zh-CN" b="0" i="1">
                            <a:latin typeface="Cambria Math" panose="02040503050406030204" pitchFamily="18" charset="0"/>
                          </a:rPr>
                          <m:t>𝑁</m:t>
                        </m:r>
                        <m:r>
                          <a:rPr kumimoji="1" lang="en-US" altLang="zh-CN" b="0" i="1">
                            <a:latin typeface="Cambria Math" panose="02040503050406030204" pitchFamily="18" charset="0"/>
                          </a:rPr>
                          <m:t>(</m:t>
                        </m:r>
                        <m:r>
                          <a:rPr kumimoji="1" lang="en-US" altLang="zh-CN" b="0" i="1">
                            <a:latin typeface="Cambria Math" panose="02040503050406030204" pitchFamily="18" charset="0"/>
                          </a:rPr>
                          <m:t>𝑑</m:t>
                        </m:r>
                        <m:r>
                          <a:rPr kumimoji="1" lang="en-US" altLang="zh-CN" b="0" i="1">
                            <a:latin typeface="Cambria Math" panose="02040503050406030204" pitchFamily="18" charset="0"/>
                          </a:rPr>
                          <m:t>)/</m:t>
                        </m:r>
                        <m:sSub>
                          <m:sSubPr>
                            <m:ctrlPr>
                              <a:rPr kumimoji="1" lang="en-US" altLang="zh-CN" b="0" i="1">
                                <a:latin typeface="Cambria Math" panose="02040503050406030204" pitchFamily="18" charset="0"/>
                              </a:rPr>
                            </m:ctrlPr>
                          </m:sSubPr>
                          <m:e>
                            <m:r>
                              <a:rPr kumimoji="1" lang="en-US" altLang="zh-CN" b="0" i="1">
                                <a:latin typeface="Cambria Math" panose="02040503050406030204" pitchFamily="18" charset="0"/>
                              </a:rPr>
                              <m:t>𝑁</m:t>
                            </m:r>
                          </m:e>
                          <m:sub>
                            <m:r>
                              <a:rPr kumimoji="1" lang="en-US" altLang="zh-CN" b="0" i="1">
                                <a:latin typeface="Cambria Math" panose="02040503050406030204" pitchFamily="18" charset="0"/>
                              </a:rPr>
                              <m:t>0</m:t>
                            </m:r>
                          </m:sub>
                        </m:sSub>
                      </m:oMath>
                    </m:oMathPara>
                  </a14:m>
                  <a:endParaRPr kumimoji="1" lang="zh-CN" altLang="en-US" dirty="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E05EF267-793C-C540-B6C1-23E78285DC0D}"/>
                    </a:ext>
                  </a:extLst>
                </p:cNvPr>
                <p:cNvSpPr txBox="1">
                  <a:spLocks noRot="1" noChangeAspect="1" noMove="1" noResize="1" noEditPoints="1" noAdjustHandles="1" noChangeArrowheads="1" noChangeShapeType="1" noTextEdit="1"/>
                </p:cNvSpPr>
                <p:nvPr/>
              </p:nvSpPr>
              <p:spPr>
                <a:xfrm>
                  <a:off x="8149600" y="4664569"/>
                  <a:ext cx="3261789" cy="646331"/>
                </a:xfrm>
                <a:prstGeom prst="rect">
                  <a:avLst/>
                </a:prstGeom>
                <a:blipFill>
                  <a:blip r:embed="rId4"/>
                  <a:stretch>
                    <a:fillRect l="-1493" t="-4717" r="-3172" b="-8491"/>
                  </a:stretch>
                </a:blipFill>
              </p:spPr>
              <p:txBody>
                <a:bodyPr/>
                <a:lstStyle/>
                <a:p>
                  <a:r>
                    <a:rPr lang="zh-CN" altLang="en-US">
                      <a:noFill/>
                    </a:rPr>
                    <a:t> </a:t>
                  </a:r>
                </a:p>
              </p:txBody>
            </p:sp>
          </mc:Fallback>
        </mc:AlternateContent>
        <p:cxnSp>
          <p:nvCxnSpPr>
            <p:cNvPr id="12" name="直线箭头连接符 11">
              <a:extLst>
                <a:ext uri="{FF2B5EF4-FFF2-40B4-BE49-F238E27FC236}">
                  <a16:creationId xmlns:a16="http://schemas.microsoft.com/office/drawing/2014/main" id="{D439728D-04EC-9D47-9E8C-B1204C796935}"/>
                </a:ext>
              </a:extLst>
            </p:cNvPr>
            <p:cNvCxnSpPr/>
            <p:nvPr/>
          </p:nvCxnSpPr>
          <p:spPr>
            <a:xfrm>
              <a:off x="9769206" y="1757211"/>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3" name="直线箭头连接符 12">
              <a:extLst>
                <a:ext uri="{FF2B5EF4-FFF2-40B4-BE49-F238E27FC236}">
                  <a16:creationId xmlns:a16="http://schemas.microsoft.com/office/drawing/2014/main" id="{82DEC176-3952-AD44-9B5D-E4181C2572C2}"/>
                </a:ext>
              </a:extLst>
            </p:cNvPr>
            <p:cNvCxnSpPr/>
            <p:nvPr/>
          </p:nvCxnSpPr>
          <p:spPr>
            <a:xfrm>
              <a:off x="9761562" y="3367658"/>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4" name="直线箭头连接符 13">
              <a:extLst>
                <a:ext uri="{FF2B5EF4-FFF2-40B4-BE49-F238E27FC236}">
                  <a16:creationId xmlns:a16="http://schemas.microsoft.com/office/drawing/2014/main" id="{2CC3CA3A-5C64-F54F-83E0-9308CD28FD23}"/>
                </a:ext>
              </a:extLst>
            </p:cNvPr>
            <p:cNvCxnSpPr/>
            <p:nvPr/>
          </p:nvCxnSpPr>
          <p:spPr>
            <a:xfrm>
              <a:off x="9761562" y="2596739"/>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5" name="直线箭头连接符 14">
              <a:extLst>
                <a:ext uri="{FF2B5EF4-FFF2-40B4-BE49-F238E27FC236}">
                  <a16:creationId xmlns:a16="http://schemas.microsoft.com/office/drawing/2014/main" id="{85A8D6FA-9F67-4644-9C71-71CB829F8514}"/>
                </a:ext>
              </a:extLst>
            </p:cNvPr>
            <p:cNvCxnSpPr/>
            <p:nvPr/>
          </p:nvCxnSpPr>
          <p:spPr>
            <a:xfrm>
              <a:off x="9769206" y="4271400"/>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101653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EE3E643-EBE1-BA46-B4C6-F337B5FFA557}"/>
              </a:ext>
            </a:extLst>
          </p:cNvPr>
          <p:cNvSpPr>
            <a:spLocks noGrp="1"/>
          </p:cNvSpPr>
          <p:nvPr>
            <p:ph type="body" sz="quarter" idx="12"/>
          </p:nvPr>
        </p:nvSpPr>
        <p:spPr/>
        <p:txBody>
          <a:bodyPr/>
          <a:lstStyle/>
          <a:p>
            <a:pPr algn="ctr"/>
            <a:r>
              <a:rPr kumimoji="1" lang="en-US" altLang="zh-CN" dirty="0"/>
              <a:t>02</a:t>
            </a:r>
            <a:endParaRPr kumimoji="1" lang="zh-CN" altLang="en-US" dirty="0"/>
          </a:p>
        </p:txBody>
      </p:sp>
      <p:sp>
        <p:nvSpPr>
          <p:cNvPr id="3" name="文本占位符 2">
            <a:extLst>
              <a:ext uri="{FF2B5EF4-FFF2-40B4-BE49-F238E27FC236}">
                <a16:creationId xmlns:a16="http://schemas.microsoft.com/office/drawing/2014/main" id="{479218EB-B22A-D544-AB18-406767CA0E3D}"/>
              </a:ext>
            </a:extLst>
          </p:cNvPr>
          <p:cNvSpPr>
            <a:spLocks noGrp="1"/>
          </p:cNvSpPr>
          <p:nvPr>
            <p:ph type="body" sz="quarter" idx="13"/>
          </p:nvPr>
        </p:nvSpPr>
        <p:spPr>
          <a:xfrm>
            <a:off x="1110086" y="223938"/>
            <a:ext cx="8666091" cy="652367"/>
          </a:xfrm>
        </p:spPr>
        <p:txBody>
          <a:bodyPr/>
          <a:lstStyle/>
          <a:p>
            <a:r>
              <a:rPr lang="en-US" altLang="zh-CN" dirty="0"/>
              <a:t>Measurement </a:t>
            </a:r>
            <a:r>
              <a:rPr lang="en-US" altLang="zh-CN" dirty="0" smtClean="0"/>
              <a:t>Modes: </a:t>
            </a:r>
            <a:r>
              <a:rPr lang="en-US" altLang="zh-CN" sz="3600" dirty="0">
                <a:latin typeface="+mn-lt"/>
              </a:rPr>
              <a:t>Contact Mode</a:t>
            </a:r>
            <a:endParaRPr lang="zh-CN" altLang="en-US" sz="3600" dirty="0">
              <a:latin typeface="+mn-lt"/>
            </a:endParaRPr>
          </a:p>
        </p:txBody>
      </p:sp>
      <p:sp>
        <p:nvSpPr>
          <p:cNvPr id="4" name="文本占位符 3">
            <a:extLst>
              <a:ext uri="{FF2B5EF4-FFF2-40B4-BE49-F238E27FC236}">
                <a16:creationId xmlns:a16="http://schemas.microsoft.com/office/drawing/2014/main" id="{33285F36-1CFA-AE43-9660-266CA85B4840}"/>
              </a:ext>
            </a:extLst>
          </p:cNvPr>
          <p:cNvSpPr>
            <a:spLocks noGrp="1"/>
          </p:cNvSpPr>
          <p:nvPr>
            <p:ph type="body" sz="quarter" idx="14"/>
          </p:nvPr>
        </p:nvSpPr>
        <p:spPr>
          <a:xfrm>
            <a:off x="90616" y="6581002"/>
            <a:ext cx="5413375" cy="313932"/>
          </a:xfrm>
        </p:spPr>
        <p:txBody>
          <a:bodyPr/>
          <a:lstStyle/>
          <a:p>
            <a:r>
              <a:rPr lang="en" altLang="zh-CN" i="1" dirty="0"/>
              <a:t>Nature Nanotech</a:t>
            </a:r>
            <a:r>
              <a:rPr lang="en" altLang="zh-CN" dirty="0"/>
              <a:t> </a:t>
            </a:r>
            <a:r>
              <a:rPr lang="en" altLang="zh-CN" b="1" dirty="0"/>
              <a:t>6, </a:t>
            </a:r>
            <a:r>
              <a:rPr lang="en" altLang="zh-CN" dirty="0"/>
              <a:t>446–451 (2011)</a:t>
            </a:r>
            <a:endParaRPr lang="zh-CN" altLang="en-US"/>
          </a:p>
        </p:txBody>
      </p:sp>
      <p:pic>
        <p:nvPicPr>
          <p:cNvPr id="6" name="图片 5">
            <a:extLst>
              <a:ext uri="{FF2B5EF4-FFF2-40B4-BE49-F238E27FC236}">
                <a16:creationId xmlns:a16="http://schemas.microsoft.com/office/drawing/2014/main" id="{944CBEEC-4D81-D149-9D60-0208C895F977}"/>
              </a:ext>
            </a:extLst>
          </p:cNvPr>
          <p:cNvPicPr>
            <a:picLocks noChangeAspect="1"/>
          </p:cNvPicPr>
          <p:nvPr/>
        </p:nvPicPr>
        <p:blipFill>
          <a:blip r:embed="rId3"/>
          <a:stretch>
            <a:fillRect/>
          </a:stretch>
        </p:blipFill>
        <p:spPr>
          <a:xfrm>
            <a:off x="811846" y="1751474"/>
            <a:ext cx="5702074" cy="3747077"/>
          </a:xfrm>
          <a:prstGeom prst="rect">
            <a:avLst/>
          </a:prstGeom>
        </p:spPr>
      </p:pic>
      <p:sp>
        <p:nvSpPr>
          <p:cNvPr id="7" name="文本框 6">
            <a:extLst>
              <a:ext uri="{FF2B5EF4-FFF2-40B4-BE49-F238E27FC236}">
                <a16:creationId xmlns:a16="http://schemas.microsoft.com/office/drawing/2014/main" id="{019887D2-02C3-384C-9B94-778CE94969A7}"/>
              </a:ext>
            </a:extLst>
          </p:cNvPr>
          <p:cNvSpPr txBox="1"/>
          <p:nvPr/>
        </p:nvSpPr>
        <p:spPr>
          <a:xfrm>
            <a:off x="6513920" y="1217145"/>
            <a:ext cx="5091926" cy="1015663"/>
          </a:xfrm>
          <a:prstGeom prst="rect">
            <a:avLst/>
          </a:prstGeom>
          <a:noFill/>
        </p:spPr>
        <p:txBody>
          <a:bodyPr wrap="square" rtlCol="0">
            <a:spAutoFit/>
          </a:bodyPr>
          <a:lstStyle/>
          <a:p>
            <a:r>
              <a:rPr kumimoji="1" lang="en-US" altLang="zh-CN" sz="2000" b="1" dirty="0">
                <a:cs typeface="Times New Roman" panose="02020603050405020304" pitchFamily="18" charset="0"/>
              </a:rPr>
              <a:t>Two assumption:</a:t>
            </a:r>
          </a:p>
          <a:p>
            <a:r>
              <a:rPr kumimoji="1" lang="en-US" altLang="zh-CN" sz="2000" dirty="0">
                <a:cs typeface="Times New Roman" panose="02020603050405020304" pitchFamily="18" charset="0"/>
              </a:rPr>
              <a:t>(a) Short interaction time </a:t>
            </a:r>
          </a:p>
          <a:p>
            <a:r>
              <a:rPr kumimoji="1" lang="en-US" altLang="zh-CN" sz="2000" dirty="0">
                <a:cs typeface="Times New Roman" panose="02020603050405020304" pitchFamily="18" charset="0"/>
              </a:rPr>
              <a:t>(b) Boltzmann distribution </a:t>
            </a:r>
            <a:endParaRPr kumimoji="1" lang="zh-CN" altLang="en-US" sz="2000"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A2677F83-15FF-E945-AB8A-9D1D03361285}"/>
                  </a:ext>
                </a:extLst>
              </p:cNvPr>
              <p:cNvSpPr txBox="1"/>
              <p:nvPr/>
            </p:nvSpPr>
            <p:spPr>
              <a:xfrm>
                <a:off x="7162801" y="4057277"/>
                <a:ext cx="30245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zh-CN" altLang="en-US" i="1">
                          <a:latin typeface="Cambria Math" panose="02040503050406030204" pitchFamily="18" charset="0"/>
                          <a:cs typeface="Times New Roman" panose="02020603050405020304" pitchFamily="18" charset="0"/>
                        </a:rPr>
                        <m:t>𝛼</m:t>
                      </m:r>
                      <m:r>
                        <a:rPr kumimoji="1" lang="en-US" altLang="zh-CN" b="0" i="1">
                          <a:latin typeface="Cambria Math" panose="02040503050406030204" pitchFamily="18" charset="0"/>
                          <a:cs typeface="Times New Roman" panose="02020603050405020304" pitchFamily="18" charset="0"/>
                        </a:rPr>
                        <m:t>=</m:t>
                      </m:r>
                      <m:sSub>
                        <m:sSubPr>
                          <m:ctrlPr>
                            <a:rPr kumimoji="1" lang="en-US" altLang="zh-CN" b="0" i="1">
                              <a:latin typeface="Cambria Math" panose="02040503050406030204" pitchFamily="18" charset="0"/>
                              <a:cs typeface="Times New Roman" panose="02020603050405020304" pitchFamily="18" charset="0"/>
                            </a:rPr>
                          </m:ctrlPr>
                        </m:sSubPr>
                        <m:e>
                          <m:r>
                            <a:rPr kumimoji="1" lang="en-US" altLang="zh-CN" b="0" i="1">
                              <a:latin typeface="Cambria Math" panose="02040503050406030204" pitchFamily="18" charset="0"/>
                              <a:cs typeface="Times New Roman" panose="02020603050405020304" pitchFamily="18" charset="0"/>
                            </a:rPr>
                            <m:t>𝑚</m:t>
                          </m:r>
                        </m:e>
                        <m:sub>
                          <m:r>
                            <a:rPr kumimoji="1" lang="en-US" altLang="zh-CN" b="0" i="1">
                              <a:latin typeface="Cambria Math" panose="02040503050406030204" pitchFamily="18" charset="0"/>
                              <a:cs typeface="Times New Roman" panose="02020603050405020304" pitchFamily="18" charset="0"/>
                            </a:rPr>
                            <m:t>𝑅𝑏</m:t>
                          </m:r>
                        </m:sub>
                      </m:sSub>
                      <m:sSubSup>
                        <m:sSubSupPr>
                          <m:ctrlP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𝜔</m:t>
                          </m:r>
                        </m:e>
                        <m:sub>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𝑟</m:t>
                          </m:r>
                        </m:sub>
                        <m:sup>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2</m:t>
                          </m:r>
                        </m:sup>
                      </m:sSubSup>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/2</m:t>
                      </m:r>
                      <m:sSub>
                        <m:sSubPr>
                          <m:ctrlP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𝑘</m:t>
                          </m:r>
                        </m:e>
                        <m:sub>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𝐵</m:t>
                          </m:r>
                        </m:sub>
                      </m:sSub>
                      <m:r>
                        <a:rPr kumimoji="1" lang="en-US" altLang="zh-CN" b="0" i="1">
                          <a:latin typeface="Cambria Math" panose="02040503050406030204" pitchFamily="18" charset="0"/>
                          <a:ea typeface="Cambria Math" panose="02040503050406030204" pitchFamily="18" charset="0"/>
                          <a:cs typeface="Times New Roman" panose="02020603050405020304" pitchFamily="18" charset="0"/>
                        </a:rPr>
                        <m:t>𝑇</m:t>
                      </m:r>
                    </m:oMath>
                  </m:oMathPara>
                </a14:m>
                <a:endParaRPr kumimoji="1" lang="zh-CN" altLang="en-US">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A2677F83-15FF-E945-AB8A-9D1D03361285}"/>
                  </a:ext>
                </a:extLst>
              </p:cNvPr>
              <p:cNvSpPr txBox="1">
                <a:spLocks noRot="1" noChangeAspect="1" noMove="1" noResize="1" noEditPoints="1" noAdjustHandles="1" noChangeArrowheads="1" noChangeShapeType="1" noTextEdit="1"/>
              </p:cNvSpPr>
              <p:nvPr/>
            </p:nvSpPr>
            <p:spPr>
              <a:xfrm>
                <a:off x="7162801" y="4057277"/>
                <a:ext cx="3024554" cy="369332"/>
              </a:xfrm>
              <a:prstGeom prst="rect">
                <a:avLst/>
              </a:prstGeom>
              <a:blipFill>
                <a:blip r:embed="rId4"/>
                <a:stretch>
                  <a:fillRect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75C9C98D-EC6F-E548-B118-BE16F93D64BE}"/>
                  </a:ext>
                </a:extLst>
              </p:cNvPr>
              <p:cNvSpPr/>
              <p:nvPr/>
            </p:nvSpPr>
            <p:spPr>
              <a:xfrm>
                <a:off x="6513920" y="3062200"/>
                <a:ext cx="5154360" cy="733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CN" b="0" i="1">
                              <a:latin typeface="Cambria Math" panose="02040503050406030204" pitchFamily="18" charset="0"/>
                            </a:rPr>
                          </m:ctrlPr>
                        </m:fPr>
                        <m:num>
                          <m:r>
                            <a:rPr lang="en-US" altLang="zh-CN" b="0" i="1">
                              <a:latin typeface="Cambria Math" panose="02040503050406030204" pitchFamily="18" charset="0"/>
                            </a:rPr>
                            <m:t>𝑁</m:t>
                          </m:r>
                          <m:d>
                            <m:dPr>
                              <m:ctrlPr>
                                <a:rPr lang="en-US" altLang="zh-CN" b="0" i="1">
                                  <a:latin typeface="Cambria Math" panose="02040503050406030204" pitchFamily="18" charset="0"/>
                                </a:rPr>
                              </m:ctrlPr>
                            </m:dPr>
                            <m:e>
                              <m:r>
                                <a:rPr lang="en-US" altLang="zh-CN" b="0" i="1">
                                  <a:latin typeface="Cambria Math" panose="02040503050406030204" pitchFamily="18" charset="0"/>
                                </a:rPr>
                                <m:t>𝑑</m:t>
                              </m:r>
                            </m:e>
                          </m:d>
                        </m:num>
                        <m:den>
                          <m:sSub>
                            <m:sSubPr>
                              <m:ctrlPr>
                                <a:rPr lang="en-US" altLang="zh-CN" b="0" i="1">
                                  <a:latin typeface="Cambria Math" panose="02040503050406030204" pitchFamily="18" charset="0"/>
                                </a:rPr>
                              </m:ctrlPr>
                            </m:sSubPr>
                            <m:e>
                              <m:r>
                                <a:rPr lang="en-US" altLang="zh-CN" b="0" i="1">
                                  <a:latin typeface="Cambria Math" panose="02040503050406030204" pitchFamily="18" charset="0"/>
                                </a:rPr>
                                <m:t>𝑁</m:t>
                              </m:r>
                            </m:e>
                            <m:sub>
                              <m:r>
                                <a:rPr lang="en-US" altLang="zh-CN" b="0" i="1">
                                  <a:latin typeface="Cambria Math" panose="02040503050406030204" pitchFamily="18" charset="0"/>
                                </a:rPr>
                                <m:t>0</m:t>
                              </m:r>
                            </m:sub>
                          </m:sSub>
                        </m:den>
                      </m:f>
                      <m:r>
                        <a:rPr lang="en-US" altLang="zh-CN" b="0" i="1">
                          <a:latin typeface="Cambria Math" panose="02040503050406030204" pitchFamily="18" charset="0"/>
                        </a:rPr>
                        <m:t>=</m:t>
                      </m:r>
                      <m:nary>
                        <m:naryPr>
                          <m:ctrlPr>
                            <a:rPr lang="en-US" altLang="zh-CN" b="0" i="1">
                              <a:latin typeface="Cambria Math" panose="02040503050406030204" pitchFamily="18" charset="0"/>
                            </a:rPr>
                          </m:ctrlPr>
                        </m:naryPr>
                        <m:sub>
                          <m:sSub>
                            <m:sSubPr>
                              <m:ctrlPr>
                                <a:rPr lang="en-US" altLang="zh-CN" b="0" i="1">
                                  <a:latin typeface="Cambria Math" panose="02040503050406030204" pitchFamily="18" charset="0"/>
                                </a:rPr>
                              </m:ctrlPr>
                            </m:sSubPr>
                            <m:e>
                              <m:r>
                                <m:rPr>
                                  <m:brk m:alnAt="23"/>
                                </m:rPr>
                                <a:rPr lang="en-US" altLang="zh-CN" b="0" i="1">
                                  <a:latin typeface="Cambria Math" panose="02040503050406030204" pitchFamily="18" charset="0"/>
                                </a:rPr>
                                <m:t>𝑑</m:t>
                              </m:r>
                            </m:e>
                            <m:sub>
                              <m:r>
                                <m:rPr>
                                  <m:brk m:alnAt="23"/>
                                </m:rPr>
                                <a:rPr lang="en-US" altLang="zh-CN" b="0" i="1">
                                  <a:latin typeface="Cambria Math" panose="02040503050406030204" pitchFamily="18" charset="0"/>
                                </a:rPr>
                                <m:t>0</m:t>
                              </m:r>
                            </m:sub>
                          </m:sSub>
                        </m:sub>
                        <m:sup>
                          <m:r>
                            <a:rPr lang="en-US" altLang="zh-CN" b="0" i="1">
                              <a:latin typeface="Cambria Math" panose="02040503050406030204" pitchFamily="18" charset="0"/>
                              <a:ea typeface="Cambria Math" panose="02040503050406030204" pitchFamily="18" charset="0"/>
                            </a:rPr>
                            <m:t>∞</m:t>
                          </m:r>
                        </m:sup>
                        <m:e>
                          <m:rad>
                            <m:radPr>
                              <m:degHide m:val="on"/>
                              <m:ctrlPr>
                                <a:rPr lang="en-US" altLang="zh-CN" b="0" i="1">
                                  <a:latin typeface="Cambria Math" panose="02040503050406030204" pitchFamily="18" charset="0"/>
                                </a:rPr>
                              </m:ctrlPr>
                            </m:radPr>
                            <m:deg/>
                            <m:e>
                              <m:f>
                                <m:fPr>
                                  <m:ctrlPr>
                                    <a:rPr lang="en-US" altLang="zh-CN" b="0" i="1">
                                      <a:latin typeface="Cambria Math" panose="02040503050406030204" pitchFamily="18" charset="0"/>
                                      <a:ea typeface="Cambria Math" panose="02040503050406030204" pitchFamily="18" charset="0"/>
                                    </a:rPr>
                                  </m:ctrlPr>
                                </m:fPr>
                                <m:num>
                                  <m:r>
                                    <a:rPr lang="en-US" altLang="zh-CN" b="0" i="1">
                                      <a:latin typeface="Cambria Math" panose="02040503050406030204" pitchFamily="18" charset="0"/>
                                      <a:ea typeface="Cambria Math" panose="02040503050406030204" pitchFamily="18" charset="0"/>
                                    </a:rPr>
                                    <m:t>𝛼</m:t>
                                  </m:r>
                                </m:num>
                                <m:den>
                                  <m:r>
                                    <a:rPr lang="en-US" altLang="zh-CN" b="0" i="1">
                                      <a:latin typeface="Cambria Math" panose="02040503050406030204" pitchFamily="18" charset="0"/>
                                      <a:ea typeface="Cambria Math" panose="02040503050406030204" pitchFamily="18" charset="0"/>
                                    </a:rPr>
                                    <m:t>𝜋</m:t>
                                  </m:r>
                                </m:den>
                              </m:f>
                            </m:e>
                          </m:rad>
                          <m:sSup>
                            <m:sSupPr>
                              <m:ctrlPr>
                                <a:rPr lang="en-US" altLang="zh-CN" b="0" i="1">
                                  <a:latin typeface="Cambria Math" panose="02040503050406030204" pitchFamily="18" charset="0"/>
                                </a:rPr>
                              </m:ctrlPr>
                            </m:sSupPr>
                            <m:e>
                              <m:r>
                                <a:rPr lang="en-US" altLang="zh-CN" b="0" i="1">
                                  <a:latin typeface="Cambria Math" panose="02040503050406030204" pitchFamily="18" charset="0"/>
                                </a:rPr>
                                <m:t>𝑒</m:t>
                              </m:r>
                            </m:e>
                            <m:sup>
                              <m:r>
                                <a:rPr lang="en-US" altLang="zh-CN" b="0" i="1">
                                  <a:latin typeface="Cambria Math" panose="02040503050406030204" pitchFamily="18" charset="0"/>
                                </a:rPr>
                                <m:t>−</m:t>
                              </m:r>
                              <m:r>
                                <a:rPr lang="en-US" altLang="zh-CN" b="0" i="1">
                                  <a:latin typeface="Cambria Math" panose="02040503050406030204" pitchFamily="18" charset="0"/>
                                  <a:ea typeface="Cambria Math" panose="02040503050406030204" pitchFamily="18" charset="0"/>
                                </a:rPr>
                                <m:t>𝛼</m:t>
                              </m:r>
                              <m:sSup>
                                <m:sSupPr>
                                  <m:ctrlPr>
                                    <a:rPr lang="en-US" altLang="zh-CN" b="0" i="1">
                                      <a:latin typeface="Cambria Math" panose="02040503050406030204" pitchFamily="18" charset="0"/>
                                      <a:ea typeface="Cambria Math" panose="02040503050406030204" pitchFamily="18" charset="0"/>
                                    </a:rPr>
                                  </m:ctrlPr>
                                </m:sSupPr>
                                <m:e>
                                  <m:d>
                                    <m:dPr>
                                      <m:ctrlPr>
                                        <a:rPr lang="en-US" altLang="zh-CN" b="0" i="1">
                                          <a:latin typeface="Cambria Math" panose="02040503050406030204" pitchFamily="18" charset="0"/>
                                          <a:ea typeface="Cambria Math" panose="02040503050406030204" pitchFamily="18" charset="0"/>
                                        </a:rPr>
                                      </m:ctrlPr>
                                    </m:dPr>
                                    <m:e>
                                      <m:r>
                                        <a:rPr lang="en-US" altLang="zh-CN" b="0" i="1">
                                          <a:latin typeface="Cambria Math" panose="02040503050406030204" pitchFamily="18" charset="0"/>
                                          <a:ea typeface="Cambria Math" panose="02040503050406030204" pitchFamily="18" charset="0"/>
                                        </a:rPr>
                                        <m:t>𝑧</m:t>
                                      </m:r>
                                      <m:r>
                                        <a:rPr lang="en-US" altLang="zh-CN" b="0" i="1">
                                          <a:latin typeface="Cambria Math" panose="02040503050406030204" pitchFamily="18" charset="0"/>
                                          <a:ea typeface="Cambria Math" panose="02040503050406030204" pitchFamily="18" charset="0"/>
                                        </a:rPr>
                                        <m:t>−</m:t>
                                      </m:r>
                                      <m:r>
                                        <a:rPr lang="en-US" altLang="zh-CN" b="0" i="1">
                                          <a:latin typeface="Cambria Math" panose="02040503050406030204" pitchFamily="18" charset="0"/>
                                          <a:ea typeface="Cambria Math" panose="02040503050406030204" pitchFamily="18" charset="0"/>
                                        </a:rPr>
                                        <m:t>𝑑</m:t>
                                      </m:r>
                                    </m:e>
                                  </m:d>
                                </m:e>
                                <m:sup>
                                  <m:r>
                                    <a:rPr lang="en-US" altLang="zh-CN" b="0" i="1">
                                      <a:latin typeface="Cambria Math" panose="02040503050406030204" pitchFamily="18" charset="0"/>
                                      <a:ea typeface="Cambria Math" panose="02040503050406030204" pitchFamily="18" charset="0"/>
                                    </a:rPr>
                                    <m:t>2</m:t>
                                  </m:r>
                                </m:sup>
                              </m:sSup>
                            </m:sup>
                          </m:sSup>
                          <m:r>
                            <a:rPr lang="en-US" altLang="zh-CN" b="0" i="1">
                              <a:latin typeface="Cambria Math" panose="02040503050406030204" pitchFamily="18" charset="0"/>
                              <a:ea typeface="Cambria Math" panose="02040503050406030204" pitchFamily="18" charset="0"/>
                            </a:rPr>
                            <m:t>𝑑𝑧</m:t>
                          </m:r>
                          <m:r>
                            <a:rPr lang="en-US" altLang="zh-CN" b="0" i="1">
                              <a:latin typeface="Cambria Math" panose="02040503050406030204" pitchFamily="18" charset="0"/>
                              <a:ea typeface="Cambria Math" panose="02040503050406030204" pitchFamily="18" charset="0"/>
                            </a:rPr>
                            <m:t>=</m:t>
                          </m:r>
                          <m:f>
                            <m:fPr>
                              <m:ctrlPr>
                                <a:rPr lang="en-US" altLang="zh-CN" b="0" i="1">
                                  <a:latin typeface="Cambria Math" panose="02040503050406030204" pitchFamily="18" charset="0"/>
                                  <a:ea typeface="Cambria Math" panose="02040503050406030204" pitchFamily="18" charset="0"/>
                                </a:rPr>
                              </m:ctrlPr>
                            </m:fPr>
                            <m:num>
                              <m:r>
                                <a:rPr lang="en-US" altLang="zh-CN" b="0" i="1">
                                  <a:latin typeface="Cambria Math" panose="02040503050406030204" pitchFamily="18" charset="0"/>
                                  <a:ea typeface="Cambria Math" panose="02040503050406030204" pitchFamily="18" charset="0"/>
                                </a:rPr>
                                <m:t>1</m:t>
                              </m:r>
                            </m:num>
                            <m:den>
                              <m:r>
                                <a:rPr lang="en-US" altLang="zh-CN" b="0" i="1">
                                  <a:latin typeface="Cambria Math" panose="02040503050406030204" pitchFamily="18" charset="0"/>
                                  <a:ea typeface="Cambria Math" panose="02040503050406030204" pitchFamily="18" charset="0"/>
                                </a:rPr>
                                <m:t>2</m:t>
                              </m:r>
                            </m:den>
                          </m:f>
                          <m:r>
                            <m:rPr>
                              <m:sty m:val="p"/>
                            </m:rPr>
                            <a:rPr lang="en-US" altLang="zh-CN" b="0" i="0">
                              <a:latin typeface="Cambria Math" panose="02040503050406030204" pitchFamily="18" charset="0"/>
                              <a:ea typeface="Cambria Math" panose="02040503050406030204" pitchFamily="18" charset="0"/>
                            </a:rPr>
                            <m:t>erfc</m:t>
                          </m:r>
                          <m:r>
                            <a:rPr lang="en-US" altLang="zh-CN" b="0" i="1">
                              <a:latin typeface="Cambria Math" panose="02040503050406030204" pitchFamily="18" charset="0"/>
                              <a:ea typeface="Cambria Math" panose="02040503050406030204" pitchFamily="18" charset="0"/>
                            </a:rPr>
                            <m:t>⁡(</m:t>
                          </m:r>
                          <m:rad>
                            <m:radPr>
                              <m:degHide m:val="on"/>
                              <m:ctrlPr>
                                <a:rPr lang="en-US" altLang="zh-CN" b="0" i="1">
                                  <a:latin typeface="Cambria Math" panose="02040503050406030204" pitchFamily="18" charset="0"/>
                                  <a:ea typeface="Cambria Math" panose="02040503050406030204" pitchFamily="18" charset="0"/>
                                </a:rPr>
                              </m:ctrlPr>
                            </m:radPr>
                            <m:deg/>
                            <m:e>
                              <m:r>
                                <a:rPr lang="en-US" altLang="zh-CN" b="0" i="1">
                                  <a:latin typeface="Cambria Math" panose="02040503050406030204" pitchFamily="18" charset="0"/>
                                  <a:ea typeface="Cambria Math" panose="02040503050406030204" pitchFamily="18" charset="0"/>
                                </a:rPr>
                                <m:t>𝛼</m:t>
                              </m:r>
                            </m:e>
                          </m:rad>
                          <m:r>
                            <a:rPr lang="en-US" altLang="zh-CN" b="0" i="1">
                              <a:latin typeface="Cambria Math" panose="02040503050406030204" pitchFamily="18" charset="0"/>
                              <a:ea typeface="Cambria Math" panose="02040503050406030204" pitchFamily="18" charset="0"/>
                            </a:rPr>
                            <m:t>(</m:t>
                          </m:r>
                          <m:sSub>
                            <m:sSubPr>
                              <m:ctrlPr>
                                <a:rPr lang="en-US" altLang="zh-CN" b="0" i="1">
                                  <a:latin typeface="Cambria Math" panose="02040503050406030204" pitchFamily="18" charset="0"/>
                                  <a:ea typeface="Cambria Math" panose="02040503050406030204" pitchFamily="18" charset="0"/>
                                </a:rPr>
                              </m:ctrlPr>
                            </m:sSubPr>
                            <m:e>
                              <m:r>
                                <a:rPr lang="en-US" altLang="zh-CN" b="0" i="1">
                                  <a:latin typeface="Cambria Math" panose="02040503050406030204" pitchFamily="18" charset="0"/>
                                  <a:ea typeface="Cambria Math" panose="02040503050406030204" pitchFamily="18" charset="0"/>
                                </a:rPr>
                                <m:t>𝑑</m:t>
                              </m:r>
                            </m:e>
                            <m:sub>
                              <m:r>
                                <a:rPr lang="en-US" altLang="zh-CN" b="0" i="1">
                                  <a:latin typeface="Cambria Math" panose="02040503050406030204" pitchFamily="18" charset="0"/>
                                  <a:ea typeface="Cambria Math" panose="02040503050406030204" pitchFamily="18" charset="0"/>
                                </a:rPr>
                                <m:t>0</m:t>
                              </m:r>
                            </m:sub>
                          </m:sSub>
                          <m:r>
                            <a:rPr lang="en-US" altLang="zh-CN" b="0" i="1">
                              <a:latin typeface="Cambria Math" panose="02040503050406030204" pitchFamily="18" charset="0"/>
                              <a:ea typeface="Cambria Math" panose="02040503050406030204" pitchFamily="18" charset="0"/>
                            </a:rPr>
                            <m:t>−</m:t>
                          </m:r>
                          <m:r>
                            <a:rPr lang="en-US" altLang="zh-CN" b="0" i="1">
                              <a:latin typeface="Cambria Math" panose="02040503050406030204" pitchFamily="18" charset="0"/>
                              <a:ea typeface="Cambria Math" panose="02040503050406030204" pitchFamily="18" charset="0"/>
                            </a:rPr>
                            <m:t>𝑑</m:t>
                          </m:r>
                          <m:r>
                            <a:rPr lang="en-US" altLang="zh-CN" b="0" i="1">
                              <a:latin typeface="Cambria Math" panose="02040503050406030204" pitchFamily="18" charset="0"/>
                              <a:ea typeface="Cambria Math" panose="02040503050406030204" pitchFamily="18" charset="0"/>
                            </a:rPr>
                            <m:t>))</m:t>
                          </m:r>
                        </m:e>
                      </m:nary>
                    </m:oMath>
                  </m:oMathPara>
                </a14:m>
                <a:endParaRPr lang="zh-CN" altLang="en-US"/>
              </a:p>
            </p:txBody>
          </p:sp>
        </mc:Choice>
        <mc:Fallback xmlns="">
          <p:sp>
            <p:nvSpPr>
              <p:cNvPr id="9" name="矩形 8">
                <a:extLst>
                  <a:ext uri="{FF2B5EF4-FFF2-40B4-BE49-F238E27FC236}">
                    <a16:creationId xmlns:a16="http://schemas.microsoft.com/office/drawing/2014/main" id="{75C9C98D-EC6F-E548-B118-BE16F93D64BE}"/>
                  </a:ext>
                </a:extLst>
              </p:cNvPr>
              <p:cNvSpPr>
                <a:spLocks noRot="1" noChangeAspect="1" noMove="1" noResize="1" noEditPoints="1" noAdjustHandles="1" noChangeArrowheads="1" noChangeShapeType="1" noTextEdit="1"/>
              </p:cNvSpPr>
              <p:nvPr/>
            </p:nvSpPr>
            <p:spPr>
              <a:xfrm>
                <a:off x="6513920" y="3062200"/>
                <a:ext cx="5154360" cy="733599"/>
              </a:xfrm>
              <a:prstGeom prst="rect">
                <a:avLst/>
              </a:prstGeom>
              <a:blipFill>
                <a:blip r:embed="rId5"/>
                <a:stretch>
                  <a:fillRect l="-985" t="-145000" b="-211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5066543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FBDE841-B263-5A4B-A1A7-CBE772AB7685}"/>
              </a:ext>
            </a:extLst>
          </p:cNvPr>
          <p:cNvSpPr>
            <a:spLocks noGrp="1"/>
          </p:cNvSpPr>
          <p:nvPr>
            <p:ph type="body" sz="quarter" idx="12"/>
          </p:nvPr>
        </p:nvSpPr>
        <p:spPr/>
        <p:txBody>
          <a:bodyPr/>
          <a:lstStyle/>
          <a:p>
            <a:pPr algn="ctr"/>
            <a:r>
              <a:rPr kumimoji="1" lang="en-US" altLang="zh-CN" dirty="0"/>
              <a:t>02</a:t>
            </a:r>
            <a:endParaRPr kumimoji="1" lang="zh-CN" altLang="en-US" dirty="0"/>
          </a:p>
        </p:txBody>
      </p:sp>
      <p:sp>
        <p:nvSpPr>
          <p:cNvPr id="3" name="文本占位符 2">
            <a:extLst>
              <a:ext uri="{FF2B5EF4-FFF2-40B4-BE49-F238E27FC236}">
                <a16:creationId xmlns:a16="http://schemas.microsoft.com/office/drawing/2014/main" id="{0E553E20-56F0-1E4F-A2D5-7A0CD898BA35}"/>
              </a:ext>
            </a:extLst>
          </p:cNvPr>
          <p:cNvSpPr>
            <a:spLocks noGrp="1"/>
          </p:cNvSpPr>
          <p:nvPr>
            <p:ph type="body" sz="quarter" idx="13"/>
          </p:nvPr>
        </p:nvSpPr>
        <p:spPr>
          <a:xfrm>
            <a:off x="1110086" y="223938"/>
            <a:ext cx="9840135" cy="652367"/>
          </a:xfrm>
        </p:spPr>
        <p:txBody>
          <a:bodyPr/>
          <a:lstStyle/>
          <a:p>
            <a:r>
              <a:rPr kumimoji="1" lang="en-US" altLang="zh-CN" dirty="0" smtClean="0"/>
              <a:t>Measurement Modes: </a:t>
            </a:r>
            <a:r>
              <a:rPr kumimoji="1" lang="en-US" altLang="zh-CN" dirty="0">
                <a:latin typeface="+mn-lt"/>
              </a:rPr>
              <a:t>Dynamical Mode</a:t>
            </a:r>
            <a:endParaRPr kumimoji="1" lang="zh-CN" altLang="en-US" dirty="0">
              <a:latin typeface="+mn-lt"/>
            </a:endParaRPr>
          </a:p>
        </p:txBody>
      </p:sp>
      <p:sp>
        <p:nvSpPr>
          <p:cNvPr id="4" name="文本占位符 3">
            <a:extLst>
              <a:ext uri="{FF2B5EF4-FFF2-40B4-BE49-F238E27FC236}">
                <a16:creationId xmlns:a16="http://schemas.microsoft.com/office/drawing/2014/main" id="{89BD76AF-331A-D847-94BA-AB3559482B3D}"/>
              </a:ext>
            </a:extLst>
          </p:cNvPr>
          <p:cNvSpPr>
            <a:spLocks noGrp="1"/>
          </p:cNvSpPr>
          <p:nvPr>
            <p:ph type="body" sz="quarter" idx="14"/>
          </p:nvPr>
        </p:nvSpPr>
        <p:spPr>
          <a:xfrm>
            <a:off x="90616" y="6581002"/>
            <a:ext cx="5413375" cy="313932"/>
          </a:xfrm>
        </p:spPr>
        <p:txBody>
          <a:bodyPr/>
          <a:lstStyle/>
          <a:p>
            <a:r>
              <a:rPr lang="en" altLang="zh-CN" i="1" dirty="0"/>
              <a:t>Nature Nanotech</a:t>
            </a:r>
            <a:r>
              <a:rPr lang="en" altLang="zh-CN" dirty="0"/>
              <a:t> </a:t>
            </a:r>
            <a:r>
              <a:rPr lang="en" altLang="zh-CN" b="1" dirty="0"/>
              <a:t>6, </a:t>
            </a:r>
            <a:r>
              <a:rPr lang="en" altLang="zh-CN" dirty="0"/>
              <a:t>446–451 (2011)</a:t>
            </a:r>
            <a:endParaRPr lang="zh-CN" altLang="en-US"/>
          </a:p>
        </p:txBody>
      </p:sp>
      <p:pic>
        <p:nvPicPr>
          <p:cNvPr id="6" name="图片 5">
            <a:extLst>
              <a:ext uri="{FF2B5EF4-FFF2-40B4-BE49-F238E27FC236}">
                <a16:creationId xmlns:a16="http://schemas.microsoft.com/office/drawing/2014/main" id="{AEA242B9-D9C8-8D48-A5EE-D321B1DCB461}"/>
              </a:ext>
            </a:extLst>
          </p:cNvPr>
          <p:cNvPicPr>
            <a:picLocks noChangeAspect="1"/>
          </p:cNvPicPr>
          <p:nvPr/>
        </p:nvPicPr>
        <p:blipFill>
          <a:blip r:embed="rId3"/>
          <a:stretch>
            <a:fillRect/>
          </a:stretch>
        </p:blipFill>
        <p:spPr>
          <a:xfrm>
            <a:off x="118621" y="2273352"/>
            <a:ext cx="3765205" cy="2447383"/>
          </a:xfrm>
          <a:prstGeom prst="rect">
            <a:avLst/>
          </a:prstGeom>
        </p:spPr>
      </p:pic>
      <p:pic>
        <p:nvPicPr>
          <p:cNvPr id="7" name="图片 6">
            <a:extLst>
              <a:ext uri="{FF2B5EF4-FFF2-40B4-BE49-F238E27FC236}">
                <a16:creationId xmlns:a16="http://schemas.microsoft.com/office/drawing/2014/main" id="{5B21392C-0D87-2346-88BF-4A528FA462F0}"/>
              </a:ext>
            </a:extLst>
          </p:cNvPr>
          <p:cNvPicPr>
            <a:picLocks noChangeAspect="1"/>
          </p:cNvPicPr>
          <p:nvPr/>
        </p:nvPicPr>
        <p:blipFill>
          <a:blip r:embed="rId4"/>
          <a:stretch>
            <a:fillRect/>
          </a:stretch>
        </p:blipFill>
        <p:spPr>
          <a:xfrm>
            <a:off x="3801595" y="1216390"/>
            <a:ext cx="4614695" cy="5024526"/>
          </a:xfrm>
          <a:prstGeom prst="rect">
            <a:avLst/>
          </a:prstGeom>
        </p:spPr>
      </p:pic>
      <p:grpSp>
        <p:nvGrpSpPr>
          <p:cNvPr id="5" name="组合 4"/>
          <p:cNvGrpSpPr/>
          <p:nvPr/>
        </p:nvGrpSpPr>
        <p:grpSpPr>
          <a:xfrm>
            <a:off x="8334059" y="1904020"/>
            <a:ext cx="3522680" cy="2961405"/>
            <a:chOff x="8334059" y="1904020"/>
            <a:chExt cx="3522680" cy="2961405"/>
          </a:xfrm>
        </p:grpSpPr>
        <p:sp>
          <p:nvSpPr>
            <p:cNvPr id="8" name="文本框 7">
              <a:extLst>
                <a:ext uri="{FF2B5EF4-FFF2-40B4-BE49-F238E27FC236}">
                  <a16:creationId xmlns:a16="http://schemas.microsoft.com/office/drawing/2014/main" id="{697A1F45-160D-4E48-A3B3-583AE622F238}"/>
                </a:ext>
              </a:extLst>
            </p:cNvPr>
            <p:cNvSpPr txBox="1"/>
            <p:nvPr/>
          </p:nvSpPr>
          <p:spPr>
            <a:xfrm>
              <a:off x="8398431" y="1904020"/>
              <a:ext cx="3458308" cy="369332"/>
            </a:xfrm>
            <a:prstGeom prst="rect">
              <a:avLst/>
            </a:prstGeom>
            <a:noFill/>
          </p:spPr>
          <p:txBody>
            <a:bodyPr wrap="square" rtlCol="0">
              <a:spAutoFit/>
            </a:bodyPr>
            <a:lstStyle/>
            <a:p>
              <a:pPr algn="ctr"/>
              <a:r>
                <a:rPr kumimoji="1" lang="en-US" altLang="zh-CN" dirty="0">
                  <a:cs typeface="Times New Roman" panose="02020603050405020304" pitchFamily="18" charset="0"/>
                </a:rPr>
                <a:t>Prepare an atom cloud</a:t>
              </a:r>
              <a:endParaRPr kumimoji="1" lang="zh-CN" altLang="en-US" dirty="0">
                <a:cs typeface="Times New Roman" panose="02020603050405020304" pitchFamily="18" charset="0"/>
              </a:endParaRPr>
            </a:p>
          </p:txBody>
        </p:sp>
        <p:sp>
          <p:nvSpPr>
            <p:cNvPr id="9" name="文本框 8">
              <a:extLst>
                <a:ext uri="{FF2B5EF4-FFF2-40B4-BE49-F238E27FC236}">
                  <a16:creationId xmlns:a16="http://schemas.microsoft.com/office/drawing/2014/main" id="{8A82C1AF-3AEB-174B-9DD0-A00B29E696CE}"/>
                </a:ext>
              </a:extLst>
            </p:cNvPr>
            <p:cNvSpPr txBox="1"/>
            <p:nvPr/>
          </p:nvSpPr>
          <p:spPr>
            <a:xfrm>
              <a:off x="8544524" y="2733680"/>
              <a:ext cx="3024554" cy="369332"/>
            </a:xfrm>
            <a:prstGeom prst="rect">
              <a:avLst/>
            </a:prstGeom>
            <a:noFill/>
          </p:spPr>
          <p:txBody>
            <a:bodyPr wrap="square" rtlCol="0">
              <a:spAutoFit/>
            </a:bodyPr>
            <a:lstStyle/>
            <a:p>
              <a:pPr algn="ctr"/>
              <a:r>
                <a:rPr kumimoji="1" lang="en-US" altLang="zh-CN" dirty="0">
                  <a:cs typeface="Times New Roman" panose="02020603050405020304" pitchFamily="18" charset="0"/>
                </a:rPr>
                <a:t>Excite an oscillation</a:t>
              </a:r>
              <a:endParaRPr kumimoji="1" lang="zh-CN" altLang="en-US" dirty="0">
                <a:cs typeface="Times New Roman" panose="02020603050405020304" pitchFamily="18" charset="0"/>
              </a:endParaRPr>
            </a:p>
          </p:txBody>
        </p:sp>
        <p:sp>
          <p:nvSpPr>
            <p:cNvPr id="10" name="文本框 9">
              <a:extLst>
                <a:ext uri="{FF2B5EF4-FFF2-40B4-BE49-F238E27FC236}">
                  <a16:creationId xmlns:a16="http://schemas.microsoft.com/office/drawing/2014/main" id="{9ED219C8-4B6D-0447-920E-C655DA9BDD8D}"/>
                </a:ext>
              </a:extLst>
            </p:cNvPr>
            <p:cNvSpPr txBox="1"/>
            <p:nvPr/>
          </p:nvSpPr>
          <p:spPr>
            <a:xfrm>
              <a:off x="8544524" y="3650971"/>
              <a:ext cx="3024554" cy="369332"/>
            </a:xfrm>
            <a:prstGeom prst="rect">
              <a:avLst/>
            </a:prstGeom>
            <a:noFill/>
          </p:spPr>
          <p:txBody>
            <a:bodyPr wrap="square" rtlCol="0">
              <a:spAutoFit/>
            </a:bodyPr>
            <a:lstStyle/>
            <a:p>
              <a:pPr algn="ctr"/>
              <a:r>
                <a:rPr kumimoji="1" lang="en-US" altLang="zh-CN" dirty="0">
                  <a:cs typeface="Times New Roman" panose="02020603050405020304" pitchFamily="18" charset="0"/>
                </a:rPr>
                <a:t>Scanning</a:t>
              </a:r>
              <a:endParaRPr kumimoji="1" lang="zh-CN" altLang="en-US" dirty="0">
                <a:cs typeface="Times New Roman" panose="02020603050405020304" pitchFamily="18" charset="0"/>
              </a:endParaRPr>
            </a:p>
          </p:txBody>
        </p:sp>
        <p:cxnSp>
          <p:nvCxnSpPr>
            <p:cNvPr id="11" name="直线箭头连接符 10">
              <a:extLst>
                <a:ext uri="{FF2B5EF4-FFF2-40B4-BE49-F238E27FC236}">
                  <a16:creationId xmlns:a16="http://schemas.microsoft.com/office/drawing/2014/main" id="{56F2AB81-615E-1F45-9445-4BC4230DB4AD}"/>
                </a:ext>
              </a:extLst>
            </p:cNvPr>
            <p:cNvCxnSpPr/>
            <p:nvPr/>
          </p:nvCxnSpPr>
          <p:spPr>
            <a:xfrm>
              <a:off x="10063212" y="3250047"/>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2" name="直线箭头连接符 11">
              <a:extLst>
                <a:ext uri="{FF2B5EF4-FFF2-40B4-BE49-F238E27FC236}">
                  <a16:creationId xmlns:a16="http://schemas.microsoft.com/office/drawing/2014/main" id="{4A720BA3-4B9D-9648-B0F8-A969DD88D208}"/>
                </a:ext>
              </a:extLst>
            </p:cNvPr>
            <p:cNvCxnSpPr/>
            <p:nvPr/>
          </p:nvCxnSpPr>
          <p:spPr>
            <a:xfrm>
              <a:off x="10063212" y="2351495"/>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2D9117F5-5DD0-6240-919F-EF139E73FD40}"/>
                </a:ext>
              </a:extLst>
            </p:cNvPr>
            <p:cNvSpPr txBox="1"/>
            <p:nvPr/>
          </p:nvSpPr>
          <p:spPr>
            <a:xfrm>
              <a:off x="8334059" y="4496093"/>
              <a:ext cx="3458305" cy="369332"/>
            </a:xfrm>
            <a:prstGeom prst="rect">
              <a:avLst/>
            </a:prstGeom>
            <a:noFill/>
          </p:spPr>
          <p:txBody>
            <a:bodyPr wrap="square" rtlCol="0">
              <a:spAutoFit/>
            </a:bodyPr>
            <a:lstStyle/>
            <a:p>
              <a:pPr algn="ctr"/>
              <a:r>
                <a:rPr kumimoji="1" lang="en-US" altLang="zh-CN" dirty="0">
                  <a:cs typeface="Times New Roman" panose="02020603050405020304" pitchFamily="18" charset="0"/>
                </a:rPr>
                <a:t>Measure </a:t>
              </a:r>
              <a:r>
                <a:rPr kumimoji="1" lang="en-US" altLang="zh-CN" dirty="0" smtClean="0">
                  <a:cs typeface="Times New Roman" panose="02020603050405020304" pitchFamily="18" charset="0"/>
                </a:rPr>
                <a:t>frequency &amp; amplitude</a:t>
              </a:r>
              <a:endParaRPr kumimoji="1" lang="zh-CN" altLang="en-US" dirty="0">
                <a:cs typeface="Times New Roman" panose="02020603050405020304" pitchFamily="18" charset="0"/>
              </a:endParaRPr>
            </a:p>
          </p:txBody>
        </p:sp>
        <p:cxnSp>
          <p:nvCxnSpPr>
            <p:cNvPr id="14" name="直线箭头连接符 13">
              <a:extLst>
                <a:ext uri="{FF2B5EF4-FFF2-40B4-BE49-F238E27FC236}">
                  <a16:creationId xmlns:a16="http://schemas.microsoft.com/office/drawing/2014/main" id="{7995BB5E-9130-E444-BB8B-034153EAAC91}"/>
                </a:ext>
              </a:extLst>
            </p:cNvPr>
            <p:cNvCxnSpPr/>
            <p:nvPr/>
          </p:nvCxnSpPr>
          <p:spPr>
            <a:xfrm>
              <a:off x="10056801" y="4149537"/>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078558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BE7A8B1-8B7F-634A-B991-5F50614AD3A8}"/>
              </a:ext>
            </a:extLst>
          </p:cNvPr>
          <p:cNvSpPr>
            <a:spLocks noGrp="1"/>
          </p:cNvSpPr>
          <p:nvPr>
            <p:ph type="body" sz="quarter" idx="12"/>
          </p:nvPr>
        </p:nvSpPr>
        <p:spPr/>
        <p:txBody>
          <a:bodyPr/>
          <a:lstStyle/>
          <a:p>
            <a:pPr algn="ctr"/>
            <a:r>
              <a:rPr kumimoji="1" lang="en-US" altLang="zh-CN" dirty="0"/>
              <a:t>02</a:t>
            </a:r>
            <a:endParaRPr kumimoji="1" lang="zh-CN" altLang="en-US" dirty="0"/>
          </a:p>
        </p:txBody>
      </p:sp>
      <p:sp>
        <p:nvSpPr>
          <p:cNvPr id="3" name="文本占位符 2">
            <a:extLst>
              <a:ext uri="{FF2B5EF4-FFF2-40B4-BE49-F238E27FC236}">
                <a16:creationId xmlns:a16="http://schemas.microsoft.com/office/drawing/2014/main" id="{46BF6C8A-6D3A-5D4D-96BF-1C0C45B5C6F4}"/>
              </a:ext>
            </a:extLst>
          </p:cNvPr>
          <p:cNvSpPr>
            <a:spLocks noGrp="1"/>
          </p:cNvSpPr>
          <p:nvPr>
            <p:ph type="body" sz="quarter" idx="13"/>
          </p:nvPr>
        </p:nvSpPr>
        <p:spPr>
          <a:xfrm>
            <a:off x="1110086" y="223938"/>
            <a:ext cx="10314269" cy="652367"/>
          </a:xfrm>
        </p:spPr>
        <p:txBody>
          <a:bodyPr/>
          <a:lstStyle/>
          <a:p>
            <a:r>
              <a:rPr lang="en-US" altLang="zh-CN" dirty="0"/>
              <a:t>Measurement Modes </a:t>
            </a:r>
            <a:r>
              <a:rPr lang="en-US" altLang="zh-CN" dirty="0" smtClean="0"/>
              <a:t>: </a:t>
            </a:r>
            <a:r>
              <a:rPr kumimoji="1" lang="en-US" altLang="zh-CN" dirty="0">
                <a:latin typeface="+mn-lt"/>
              </a:rPr>
              <a:t>Distortion Mode</a:t>
            </a:r>
            <a:endParaRPr kumimoji="1" lang="zh-CN" altLang="en-US" dirty="0">
              <a:latin typeface="+mn-lt"/>
            </a:endParaRPr>
          </a:p>
        </p:txBody>
      </p:sp>
      <p:sp>
        <p:nvSpPr>
          <p:cNvPr id="4" name="文本占位符 3">
            <a:extLst>
              <a:ext uri="{FF2B5EF4-FFF2-40B4-BE49-F238E27FC236}">
                <a16:creationId xmlns:a16="http://schemas.microsoft.com/office/drawing/2014/main" id="{072E3B99-49A0-614D-AB5D-34CCD5C01F4B}"/>
              </a:ext>
            </a:extLst>
          </p:cNvPr>
          <p:cNvSpPr>
            <a:spLocks noGrp="1"/>
          </p:cNvSpPr>
          <p:nvPr>
            <p:ph type="body" sz="quarter" idx="14"/>
          </p:nvPr>
        </p:nvSpPr>
        <p:spPr/>
        <p:txBody>
          <a:bodyPr/>
          <a:lstStyle/>
          <a:p>
            <a:r>
              <a:rPr lang="en" altLang="zh-CN" i="1" dirty="0"/>
              <a:t>Phys. Rev. Applied</a:t>
            </a:r>
            <a:r>
              <a:rPr lang="en" altLang="zh-CN" dirty="0"/>
              <a:t> </a:t>
            </a:r>
            <a:r>
              <a:rPr lang="en" altLang="zh-CN" b="1" dirty="0"/>
              <a:t>7</a:t>
            </a:r>
            <a:r>
              <a:rPr lang="en" altLang="zh-CN" dirty="0"/>
              <a:t>, 034026</a:t>
            </a:r>
          </a:p>
        </p:txBody>
      </p:sp>
      <p:pic>
        <p:nvPicPr>
          <p:cNvPr id="6" name="图片 5">
            <a:extLst>
              <a:ext uri="{FF2B5EF4-FFF2-40B4-BE49-F238E27FC236}">
                <a16:creationId xmlns:a16="http://schemas.microsoft.com/office/drawing/2014/main" id="{D49A0DBD-A8EF-C74B-8222-1727681640BA}"/>
              </a:ext>
            </a:extLst>
          </p:cNvPr>
          <p:cNvPicPr>
            <a:picLocks noChangeAspect="1"/>
          </p:cNvPicPr>
          <p:nvPr/>
        </p:nvPicPr>
        <p:blipFill>
          <a:blip r:embed="rId3"/>
          <a:stretch>
            <a:fillRect/>
          </a:stretch>
        </p:blipFill>
        <p:spPr>
          <a:xfrm>
            <a:off x="1168184" y="1743674"/>
            <a:ext cx="5511800" cy="4140200"/>
          </a:xfrm>
          <a:prstGeom prst="rect">
            <a:avLst/>
          </a:prstGeom>
        </p:spPr>
      </p:pic>
      <p:grpSp>
        <p:nvGrpSpPr>
          <p:cNvPr id="5" name="组合 4"/>
          <p:cNvGrpSpPr/>
          <p:nvPr/>
        </p:nvGrpSpPr>
        <p:grpSpPr>
          <a:xfrm>
            <a:off x="7436122" y="1559008"/>
            <a:ext cx="3458308" cy="4309833"/>
            <a:chOff x="6770077" y="1581586"/>
            <a:chExt cx="3458308" cy="4309833"/>
          </a:xfrm>
        </p:grpSpPr>
        <p:sp>
          <p:nvSpPr>
            <p:cNvPr id="7" name="文本框 6">
              <a:extLst>
                <a:ext uri="{FF2B5EF4-FFF2-40B4-BE49-F238E27FC236}">
                  <a16:creationId xmlns:a16="http://schemas.microsoft.com/office/drawing/2014/main" id="{F1F7236A-8BA1-0140-86B8-ED1A8FDFFA0C}"/>
                </a:ext>
              </a:extLst>
            </p:cNvPr>
            <p:cNvSpPr txBox="1"/>
            <p:nvPr/>
          </p:nvSpPr>
          <p:spPr>
            <a:xfrm>
              <a:off x="6770077" y="1581586"/>
              <a:ext cx="3458308" cy="369332"/>
            </a:xfrm>
            <a:prstGeom prst="rect">
              <a:avLst/>
            </a:prstGeom>
            <a:noFill/>
          </p:spPr>
          <p:txBody>
            <a:bodyPr wrap="square" rtlCol="0">
              <a:spAutoFit/>
            </a:bodyPr>
            <a:lstStyle/>
            <a:p>
              <a:pPr algn="ctr"/>
              <a:r>
                <a:rPr kumimoji="1" lang="en-US" altLang="zh-CN" dirty="0">
                  <a:cs typeface="Times New Roman" panose="02020603050405020304" pitchFamily="18" charset="0"/>
                </a:rPr>
                <a:t>Prepare an atom cloud</a:t>
              </a:r>
              <a:endParaRPr kumimoji="1" lang="zh-CN" altLang="en-US" dirty="0">
                <a:cs typeface="Times New Roman" panose="02020603050405020304" pitchFamily="18" charset="0"/>
              </a:endParaRPr>
            </a:p>
          </p:txBody>
        </p:sp>
        <p:sp>
          <p:nvSpPr>
            <p:cNvPr id="8" name="文本框 7">
              <a:extLst>
                <a:ext uri="{FF2B5EF4-FFF2-40B4-BE49-F238E27FC236}">
                  <a16:creationId xmlns:a16="http://schemas.microsoft.com/office/drawing/2014/main" id="{9FFAF604-3F82-DE40-B2EF-93492067D5AF}"/>
                </a:ext>
              </a:extLst>
            </p:cNvPr>
            <p:cNvSpPr txBox="1"/>
            <p:nvPr/>
          </p:nvSpPr>
          <p:spPr>
            <a:xfrm>
              <a:off x="6770100" y="2337700"/>
              <a:ext cx="3458285" cy="646331"/>
            </a:xfrm>
            <a:prstGeom prst="rect">
              <a:avLst/>
            </a:prstGeom>
            <a:noFill/>
          </p:spPr>
          <p:txBody>
            <a:bodyPr wrap="square" rtlCol="0">
              <a:spAutoFit/>
            </a:bodyPr>
            <a:lstStyle/>
            <a:p>
              <a:pPr algn="ctr"/>
              <a:r>
                <a:rPr kumimoji="1" lang="en-US" altLang="zh-CN" dirty="0">
                  <a:cs typeface="Times New Roman" panose="02020603050405020304" pitchFamily="18" charset="0"/>
                </a:rPr>
                <a:t>Magnetic field from the sample distorts the cloud</a:t>
              </a:r>
              <a:endParaRPr kumimoji="1" lang="zh-CN" altLang="en-US" dirty="0">
                <a:cs typeface="Times New Roman" panose="02020603050405020304" pitchFamily="18" charset="0"/>
              </a:endParaRPr>
            </a:p>
          </p:txBody>
        </p:sp>
        <p:sp>
          <p:nvSpPr>
            <p:cNvPr id="9" name="文本框 8">
              <a:extLst>
                <a:ext uri="{FF2B5EF4-FFF2-40B4-BE49-F238E27FC236}">
                  <a16:creationId xmlns:a16="http://schemas.microsoft.com/office/drawing/2014/main" id="{177C027E-8E63-B845-887F-8A635C84C120}"/>
                </a:ext>
              </a:extLst>
            </p:cNvPr>
            <p:cNvSpPr txBox="1"/>
            <p:nvPr/>
          </p:nvSpPr>
          <p:spPr>
            <a:xfrm>
              <a:off x="6986954" y="3308884"/>
              <a:ext cx="3024554" cy="646331"/>
            </a:xfrm>
            <a:prstGeom prst="rect">
              <a:avLst/>
            </a:prstGeom>
            <a:noFill/>
          </p:spPr>
          <p:txBody>
            <a:bodyPr wrap="square" rtlCol="0">
              <a:spAutoFit/>
            </a:bodyPr>
            <a:lstStyle/>
            <a:p>
              <a:pPr algn="ctr"/>
              <a:r>
                <a:rPr kumimoji="1" lang="en-US" altLang="zh-CN" dirty="0">
                  <a:cs typeface="Times New Roman" panose="02020603050405020304" pitchFamily="18" charset="0"/>
                </a:rPr>
                <a:t>Imaging the atom density by reflecting a resonant laser</a:t>
              </a:r>
              <a:endParaRPr kumimoji="1" lang="zh-CN" altLang="en-US" dirty="0">
                <a:cs typeface="Times New Roman" panose="02020603050405020304" pitchFamily="18" charset="0"/>
              </a:endParaRPr>
            </a:p>
          </p:txBody>
        </p:sp>
        <p:sp>
          <p:nvSpPr>
            <p:cNvPr id="10" name="文本框 9">
              <a:extLst>
                <a:ext uri="{FF2B5EF4-FFF2-40B4-BE49-F238E27FC236}">
                  <a16:creationId xmlns:a16="http://schemas.microsoft.com/office/drawing/2014/main" id="{AD0DED19-9B9E-1048-ABBE-DBF4004A53D6}"/>
                </a:ext>
              </a:extLst>
            </p:cNvPr>
            <p:cNvSpPr txBox="1"/>
            <p:nvPr/>
          </p:nvSpPr>
          <p:spPr>
            <a:xfrm>
              <a:off x="6980236" y="4374568"/>
              <a:ext cx="3024554" cy="369332"/>
            </a:xfrm>
            <a:prstGeom prst="rect">
              <a:avLst/>
            </a:prstGeom>
            <a:noFill/>
          </p:spPr>
          <p:txBody>
            <a:bodyPr wrap="square" rtlCol="0">
              <a:spAutoFit/>
            </a:bodyPr>
            <a:lstStyle/>
            <a:p>
              <a:pPr algn="ctr"/>
              <a:r>
                <a:rPr kumimoji="1" lang="en-US" altLang="zh-CN" dirty="0">
                  <a:cs typeface="Times New Roman" panose="02020603050405020304" pitchFamily="18" charset="0"/>
                </a:rPr>
                <a:t>Deduce the magnetic field</a:t>
              </a:r>
              <a:endParaRPr kumimoji="1" lang="zh-CN" altLang="en-US" dirty="0">
                <a:cs typeface="Times New Roman" panose="02020603050405020304" pitchFamily="18" charset="0"/>
              </a:endParaRPr>
            </a:p>
          </p:txBody>
        </p:sp>
        <p:cxnSp>
          <p:nvCxnSpPr>
            <p:cNvPr id="11" name="直线箭头连接符 10">
              <a:extLst>
                <a:ext uri="{FF2B5EF4-FFF2-40B4-BE49-F238E27FC236}">
                  <a16:creationId xmlns:a16="http://schemas.microsoft.com/office/drawing/2014/main" id="{08A4D3DE-5ED6-FD43-81BA-DB5859616CD3}"/>
                </a:ext>
              </a:extLst>
            </p:cNvPr>
            <p:cNvCxnSpPr/>
            <p:nvPr/>
          </p:nvCxnSpPr>
          <p:spPr>
            <a:xfrm>
              <a:off x="8499231" y="2013853"/>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2" name="直线箭头连接符 11">
              <a:extLst>
                <a:ext uri="{FF2B5EF4-FFF2-40B4-BE49-F238E27FC236}">
                  <a16:creationId xmlns:a16="http://schemas.microsoft.com/office/drawing/2014/main" id="{7E6CB40B-F423-134A-9BFF-DB174B63D796}"/>
                </a:ext>
              </a:extLst>
            </p:cNvPr>
            <p:cNvCxnSpPr>
              <a:cxnSpLocks/>
            </p:cNvCxnSpPr>
            <p:nvPr/>
          </p:nvCxnSpPr>
          <p:spPr>
            <a:xfrm>
              <a:off x="8499600" y="4000137"/>
              <a:ext cx="0" cy="357694"/>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3" name="直线箭头连接符 12">
              <a:extLst>
                <a:ext uri="{FF2B5EF4-FFF2-40B4-BE49-F238E27FC236}">
                  <a16:creationId xmlns:a16="http://schemas.microsoft.com/office/drawing/2014/main" id="{BB719C94-8BED-D844-B2C0-0C64EE3483A9}"/>
                </a:ext>
              </a:extLst>
            </p:cNvPr>
            <p:cNvCxnSpPr/>
            <p:nvPr/>
          </p:nvCxnSpPr>
          <p:spPr>
            <a:xfrm>
              <a:off x="8499231" y="2995674"/>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C8271CAA-C3CC-BA4A-9514-8FF48208217B}"/>
                </a:ext>
              </a:extLst>
            </p:cNvPr>
            <p:cNvSpPr txBox="1"/>
            <p:nvPr/>
          </p:nvSpPr>
          <p:spPr>
            <a:xfrm>
              <a:off x="6986954" y="5245088"/>
              <a:ext cx="3024554" cy="646331"/>
            </a:xfrm>
            <a:prstGeom prst="rect">
              <a:avLst/>
            </a:prstGeom>
            <a:noFill/>
          </p:spPr>
          <p:txBody>
            <a:bodyPr wrap="square" rtlCol="0">
              <a:spAutoFit/>
            </a:bodyPr>
            <a:lstStyle/>
            <a:p>
              <a:pPr algn="ctr"/>
              <a:r>
                <a:rPr kumimoji="1" lang="en-US" altLang="zh-CN" dirty="0">
                  <a:cs typeface="Times New Roman" panose="02020603050405020304" pitchFamily="18" charset="0"/>
                </a:rPr>
                <a:t>Determine the distribution of current </a:t>
              </a:r>
              <a:r>
                <a:rPr kumimoji="1" lang="zh-CN" altLang="en-US" dirty="0">
                  <a:cs typeface="Times New Roman" panose="02020603050405020304" pitchFamily="18" charset="0"/>
                </a:rPr>
                <a:t> </a:t>
              </a:r>
            </a:p>
          </p:txBody>
        </p:sp>
        <p:cxnSp>
          <p:nvCxnSpPr>
            <p:cNvPr id="15" name="直线箭头连接符 14">
              <a:extLst>
                <a:ext uri="{FF2B5EF4-FFF2-40B4-BE49-F238E27FC236}">
                  <a16:creationId xmlns:a16="http://schemas.microsoft.com/office/drawing/2014/main" id="{00C5B870-2D6B-E54F-8F65-D237134988A3}"/>
                </a:ext>
              </a:extLst>
            </p:cNvPr>
            <p:cNvCxnSpPr/>
            <p:nvPr/>
          </p:nvCxnSpPr>
          <p:spPr>
            <a:xfrm>
              <a:off x="8499231" y="4848254"/>
              <a:ext cx="0" cy="32420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02939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4496FAB-39E8-384F-B425-92E9B78066C5}"/>
              </a:ext>
            </a:extLst>
          </p:cNvPr>
          <p:cNvSpPr>
            <a:spLocks noGrp="1"/>
          </p:cNvSpPr>
          <p:nvPr>
            <p:ph type="body" sz="quarter" idx="12"/>
          </p:nvPr>
        </p:nvSpPr>
        <p:spPr/>
        <p:txBody>
          <a:bodyPr/>
          <a:lstStyle/>
          <a:p>
            <a:pPr algn="ctr"/>
            <a:r>
              <a:rPr kumimoji="1" lang="en-US" altLang="zh-CN" dirty="0"/>
              <a:t>02</a:t>
            </a:r>
            <a:endParaRPr kumimoji="1" lang="zh-CN" altLang="en-US" dirty="0"/>
          </a:p>
        </p:txBody>
      </p:sp>
      <p:sp>
        <p:nvSpPr>
          <p:cNvPr id="3" name="文本占位符 2">
            <a:extLst>
              <a:ext uri="{FF2B5EF4-FFF2-40B4-BE49-F238E27FC236}">
                <a16:creationId xmlns:a16="http://schemas.microsoft.com/office/drawing/2014/main" id="{CEB69E43-E9B1-BA45-B835-0F4972297E66}"/>
              </a:ext>
            </a:extLst>
          </p:cNvPr>
          <p:cNvSpPr>
            <a:spLocks noGrp="1"/>
          </p:cNvSpPr>
          <p:nvPr>
            <p:ph type="body" sz="quarter" idx="13"/>
          </p:nvPr>
        </p:nvSpPr>
        <p:spPr>
          <a:xfrm>
            <a:off x="1110086" y="223938"/>
            <a:ext cx="11577214" cy="652367"/>
          </a:xfrm>
        </p:spPr>
        <p:txBody>
          <a:bodyPr/>
          <a:lstStyle/>
          <a:p>
            <a:r>
              <a:rPr kumimoji="1" lang="en-US" altLang="zh-CN"/>
              <a:t>An example: Imaging the nemantic transition</a:t>
            </a:r>
            <a:endParaRPr kumimoji="1" lang="zh-CN" altLang="en-US"/>
          </a:p>
        </p:txBody>
      </p:sp>
      <p:sp>
        <p:nvSpPr>
          <p:cNvPr id="4" name="文本占位符 3">
            <a:extLst>
              <a:ext uri="{FF2B5EF4-FFF2-40B4-BE49-F238E27FC236}">
                <a16:creationId xmlns:a16="http://schemas.microsoft.com/office/drawing/2014/main" id="{A92CF00D-E80A-F446-B496-A8F7B4CED605}"/>
              </a:ext>
            </a:extLst>
          </p:cNvPr>
          <p:cNvSpPr>
            <a:spLocks noGrp="1"/>
          </p:cNvSpPr>
          <p:nvPr>
            <p:ph type="body" sz="quarter" idx="14"/>
          </p:nvPr>
        </p:nvSpPr>
        <p:spPr/>
        <p:txBody>
          <a:bodyPr/>
          <a:lstStyle/>
          <a:p>
            <a:r>
              <a:rPr lang="en" altLang="zh-CN" i="1" dirty="0"/>
              <a:t>Nat. Phys.</a:t>
            </a:r>
            <a:r>
              <a:rPr lang="en" altLang="zh-CN" dirty="0"/>
              <a:t> </a:t>
            </a:r>
            <a:r>
              <a:rPr lang="en" altLang="zh-CN" b="1" dirty="0"/>
              <a:t>16, </a:t>
            </a:r>
            <a:r>
              <a:rPr lang="en" altLang="zh-CN" dirty="0"/>
              <a:t>514–519 (2020)</a:t>
            </a:r>
            <a:endParaRPr kumimoji="1" lang="zh-CN" altLang="en-US"/>
          </a:p>
        </p:txBody>
      </p:sp>
      <p:pic>
        <p:nvPicPr>
          <p:cNvPr id="6" name="图片 5">
            <a:extLst>
              <a:ext uri="{FF2B5EF4-FFF2-40B4-BE49-F238E27FC236}">
                <a16:creationId xmlns:a16="http://schemas.microsoft.com/office/drawing/2014/main" id="{1066FE00-94F7-2F4E-A534-230DDBDD2B35}"/>
              </a:ext>
            </a:extLst>
          </p:cNvPr>
          <p:cNvPicPr>
            <a:picLocks noChangeAspect="1"/>
          </p:cNvPicPr>
          <p:nvPr/>
        </p:nvPicPr>
        <p:blipFill>
          <a:blip r:embed="rId3"/>
          <a:stretch>
            <a:fillRect/>
          </a:stretch>
        </p:blipFill>
        <p:spPr>
          <a:xfrm>
            <a:off x="7745515" y="2218037"/>
            <a:ext cx="3757863" cy="2683476"/>
          </a:xfrm>
          <a:prstGeom prst="rect">
            <a:avLst/>
          </a:prstGeom>
        </p:spPr>
      </p:pic>
      <p:pic>
        <p:nvPicPr>
          <p:cNvPr id="7" name="图片 6">
            <a:extLst>
              <a:ext uri="{FF2B5EF4-FFF2-40B4-BE49-F238E27FC236}">
                <a16:creationId xmlns:a16="http://schemas.microsoft.com/office/drawing/2014/main" id="{9F59B0E0-BFE0-A34C-8F68-C7CCC5AD3834}"/>
              </a:ext>
            </a:extLst>
          </p:cNvPr>
          <p:cNvPicPr>
            <a:picLocks noChangeAspect="1"/>
          </p:cNvPicPr>
          <p:nvPr/>
        </p:nvPicPr>
        <p:blipFill>
          <a:blip r:embed="rId4"/>
          <a:stretch>
            <a:fillRect/>
          </a:stretch>
        </p:blipFill>
        <p:spPr>
          <a:xfrm>
            <a:off x="201145" y="1729403"/>
            <a:ext cx="7256505" cy="3660744"/>
          </a:xfrm>
          <a:prstGeom prst="rect">
            <a:avLst/>
          </a:prstGeom>
        </p:spPr>
      </p:pic>
      <p:sp>
        <p:nvSpPr>
          <p:cNvPr id="8" name="文本框 7">
            <a:extLst>
              <a:ext uri="{FF2B5EF4-FFF2-40B4-BE49-F238E27FC236}">
                <a16:creationId xmlns:a16="http://schemas.microsoft.com/office/drawing/2014/main" id="{66FE2AD6-E85C-7D40-8376-7511B6C2C2CE}"/>
              </a:ext>
            </a:extLst>
          </p:cNvPr>
          <p:cNvSpPr txBox="1"/>
          <p:nvPr/>
        </p:nvSpPr>
        <p:spPr>
          <a:xfrm>
            <a:off x="2550694" y="5521411"/>
            <a:ext cx="4764506" cy="369332"/>
          </a:xfrm>
          <a:prstGeom prst="rect">
            <a:avLst/>
          </a:prstGeom>
          <a:noFill/>
        </p:spPr>
        <p:txBody>
          <a:bodyPr wrap="square" rtlCol="0">
            <a:spAutoFit/>
          </a:bodyPr>
          <a:lstStyle/>
          <a:p>
            <a:r>
              <a:rPr kumimoji="1" lang="en-US" altLang="zh-CN" dirty="0">
                <a:cs typeface="Times New Roman" panose="02020603050405020304" pitchFamily="18" charset="0"/>
              </a:rPr>
              <a:t>Simulation</a:t>
            </a:r>
            <a:endParaRPr kumimoji="1" lang="zh-CN" altLang="en-US" dirty="0">
              <a:cs typeface="Times New Roman" panose="02020603050405020304" pitchFamily="18" charset="0"/>
            </a:endParaRPr>
          </a:p>
        </p:txBody>
      </p:sp>
      <p:sp>
        <p:nvSpPr>
          <p:cNvPr id="9" name="文本框 8">
            <a:extLst>
              <a:ext uri="{FF2B5EF4-FFF2-40B4-BE49-F238E27FC236}">
                <a16:creationId xmlns:a16="http://schemas.microsoft.com/office/drawing/2014/main" id="{183B5B55-A06B-9B42-BCF4-B1D45FF6E653}"/>
              </a:ext>
            </a:extLst>
          </p:cNvPr>
          <p:cNvSpPr txBox="1"/>
          <p:nvPr/>
        </p:nvSpPr>
        <p:spPr>
          <a:xfrm>
            <a:off x="8130519" y="5504069"/>
            <a:ext cx="3079347" cy="369332"/>
          </a:xfrm>
          <a:prstGeom prst="rect">
            <a:avLst/>
          </a:prstGeom>
          <a:noFill/>
        </p:spPr>
        <p:txBody>
          <a:bodyPr wrap="square" rtlCol="0">
            <a:spAutoFit/>
          </a:bodyPr>
          <a:lstStyle/>
          <a:p>
            <a:r>
              <a:rPr kumimoji="1" lang="en-US" altLang="zh-CN" dirty="0">
                <a:cs typeface="Times New Roman" panose="02020603050405020304" pitchFamily="18" charset="0"/>
              </a:rPr>
              <a:t>Experimental measurements</a:t>
            </a:r>
            <a:endParaRPr kumimoji="1" lang="zh-CN" altLang="en-US" dirty="0">
              <a:cs typeface="Times New Roman" panose="02020603050405020304" pitchFamily="18" charset="0"/>
            </a:endParaRPr>
          </a:p>
        </p:txBody>
      </p:sp>
    </p:spTree>
    <p:extLst>
      <p:ext uri="{BB962C8B-B14F-4D97-AF65-F5344CB8AC3E}">
        <p14:creationId xmlns:p14="http://schemas.microsoft.com/office/powerpoint/2010/main" val="413166837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344498" y="3702753"/>
            <a:ext cx="4138083" cy="1112034"/>
          </a:xfrm>
        </p:spPr>
        <p:txBody>
          <a:bodyPr/>
          <a:lstStyle/>
          <a:p>
            <a:pPr algn="ctr"/>
            <a:r>
              <a:rPr lang="en-US" altLang="zh-CN" dirty="0" smtClean="0">
                <a:solidFill>
                  <a:schemeClr val="accent2">
                    <a:lumMod val="75000"/>
                  </a:schemeClr>
                </a:solidFill>
              </a:rPr>
              <a:t>SET</a:t>
            </a:r>
            <a:endParaRPr lang="en-US" altLang="zh-CN" dirty="0">
              <a:solidFill>
                <a:schemeClr val="accent2">
                  <a:lumMod val="75000"/>
                </a:schemeClr>
              </a:solidFill>
            </a:endParaRPr>
          </a:p>
        </p:txBody>
      </p:sp>
      <p:sp>
        <p:nvSpPr>
          <p:cNvPr id="33" name="文本占位符 2"/>
          <p:cNvSpPr>
            <a:spLocks noGrp="1"/>
          </p:cNvSpPr>
          <p:nvPr>
            <p:ph type="body" sz="quarter" idx="13"/>
          </p:nvPr>
        </p:nvSpPr>
        <p:spPr>
          <a:xfrm>
            <a:off x="5019562" y="1632318"/>
            <a:ext cx="7283275" cy="445151"/>
          </a:xfrm>
        </p:spPr>
        <p:txBody>
          <a:bodyPr/>
          <a:lstStyle/>
          <a:p>
            <a:pPr marL="457200" indent="-457200">
              <a:buFont typeface="Arial" panose="020B0604020202020204" pitchFamily="34" charset="0"/>
              <a:buChar char="•"/>
            </a:pPr>
            <a:r>
              <a:rPr lang="en-US" altLang="zh-CN" dirty="0"/>
              <a:t>Brief introduction to SET</a:t>
            </a:r>
            <a:endParaRPr lang="zh-CN" altLang="en-US" dirty="0"/>
          </a:p>
        </p:txBody>
      </p:sp>
      <p:sp>
        <p:nvSpPr>
          <p:cNvPr id="35" name="文本占位符 4"/>
          <p:cNvSpPr>
            <a:spLocks noGrp="1"/>
          </p:cNvSpPr>
          <p:nvPr>
            <p:ph type="body" sz="quarter" idx="15"/>
          </p:nvPr>
        </p:nvSpPr>
        <p:spPr>
          <a:xfrm>
            <a:off x="6223068" y="3926890"/>
            <a:ext cx="5882975" cy="445151"/>
          </a:xfrm>
        </p:spPr>
        <p:txBody>
          <a:bodyPr/>
          <a:lstStyle/>
          <a:p>
            <a:pPr marL="457200" indent="-457200">
              <a:buFont typeface="Arial" panose="020B0604020202020204" pitchFamily="34" charset="0"/>
              <a:buChar char="•"/>
            </a:pPr>
            <a:r>
              <a:rPr lang="en-US" altLang="zh-CN" dirty="0"/>
              <a:t>SET scanning electrometer</a:t>
            </a:r>
            <a:endParaRPr lang="zh-CN" altLang="en-US" dirty="0"/>
          </a:p>
        </p:txBody>
      </p:sp>
      <p:sp>
        <p:nvSpPr>
          <p:cNvPr id="8" name="文本占位符 1"/>
          <p:cNvSpPr>
            <a:spLocks noGrp="1"/>
          </p:cNvSpPr>
          <p:nvPr>
            <p:ph type="body" sz="quarter" idx="12"/>
          </p:nvPr>
        </p:nvSpPr>
        <p:spPr>
          <a:xfrm>
            <a:off x="1221966" y="2478323"/>
            <a:ext cx="2383149" cy="651828"/>
          </a:xfrm>
        </p:spPr>
        <p:txBody>
          <a:bodyPr/>
          <a:lstStyle/>
          <a:p>
            <a:r>
              <a:rPr lang="en-US" altLang="zh-CN" sz="13800" b="0" dirty="0" smtClean="0">
                <a:solidFill>
                  <a:schemeClr val="accent2">
                    <a:lumMod val="75000"/>
                  </a:schemeClr>
                </a:solidFill>
                <a:latin typeface="Segoe UI Semibold" panose="020B0702040204020203" pitchFamily="34" charset="0"/>
                <a:cs typeface="Segoe UI Semibold" panose="020B0702040204020203" pitchFamily="34" charset="0"/>
              </a:rPr>
              <a:t>03</a:t>
            </a:r>
            <a:endParaRPr lang="zh-CN" altLang="en-US" sz="13800" b="0" dirty="0">
              <a:solidFill>
                <a:schemeClr val="accent2">
                  <a:lumMod val="7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7563503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a:t>03</a:t>
            </a:r>
            <a:endParaRPr lang="zh-CN" altLang="en-US" dirty="0"/>
          </a:p>
        </p:txBody>
      </p:sp>
      <p:sp>
        <p:nvSpPr>
          <p:cNvPr id="10" name="文本占位符 8"/>
          <p:cNvSpPr>
            <a:spLocks noGrp="1"/>
          </p:cNvSpPr>
          <p:nvPr>
            <p:ph type="body" sz="quarter" idx="13"/>
          </p:nvPr>
        </p:nvSpPr>
        <p:spPr>
          <a:xfrm>
            <a:off x="1110086" y="223938"/>
            <a:ext cx="10571374" cy="652367"/>
          </a:xfrm>
        </p:spPr>
        <p:txBody>
          <a:bodyPr/>
          <a:lstStyle/>
          <a:p>
            <a:r>
              <a:rPr lang="en-US" altLang="zh-CN" dirty="0"/>
              <a:t>Brief introduction to SET: </a:t>
            </a:r>
            <a:r>
              <a:rPr lang="en-US" altLang="zh-CN" dirty="0">
                <a:latin typeface="+mn-lt"/>
              </a:rPr>
              <a:t>Coulomb Blockade</a:t>
            </a:r>
            <a:endParaRPr lang="zh-CN" altLang="en-US" dirty="0">
              <a:latin typeface="+mn-lt"/>
            </a:endParaRPr>
          </a:p>
        </p:txBody>
      </p:sp>
      <p:sp>
        <p:nvSpPr>
          <p:cNvPr id="2" name="文本占位符 1"/>
          <p:cNvSpPr>
            <a:spLocks noGrp="1"/>
          </p:cNvSpPr>
          <p:nvPr>
            <p:ph type="body" sz="quarter" idx="14"/>
          </p:nvPr>
        </p:nvSpPr>
        <p:spPr/>
        <p:txBody>
          <a:bodyPr/>
          <a:lstStyle/>
          <a:p>
            <a:r>
              <a:rPr lang="en-US" altLang="zh-CN" i="1" dirty="0" smtClean="0"/>
              <a:t>Rev</a:t>
            </a:r>
            <a:r>
              <a:rPr lang="en-US" altLang="zh-CN" i="1" dirty="0"/>
              <a:t>. Mod. Phys. </a:t>
            </a:r>
            <a:r>
              <a:rPr lang="en-US" altLang="zh-CN" b="1" dirty="0" smtClean="0"/>
              <a:t>64</a:t>
            </a:r>
            <a:r>
              <a:rPr lang="en-US" altLang="zh-CN" dirty="0" smtClean="0"/>
              <a:t>,</a:t>
            </a:r>
            <a:r>
              <a:rPr lang="en-US" altLang="zh-CN" b="1" dirty="0" smtClean="0"/>
              <a:t> </a:t>
            </a:r>
            <a:r>
              <a:rPr lang="en-US" altLang="zh-CN" dirty="0" smtClean="0"/>
              <a:t>849 (1992)</a:t>
            </a:r>
            <a:endParaRPr lang="zh-CN" altLang="en-US" b="1" dirty="0"/>
          </a:p>
        </p:txBody>
      </p:sp>
      <p:pic>
        <p:nvPicPr>
          <p:cNvPr id="12" name="图片 11">
            <a:extLst>
              <a:ext uri="{FF2B5EF4-FFF2-40B4-BE49-F238E27FC236}">
                <a16:creationId xmlns:a16="http://schemas.microsoft.com/office/drawing/2014/main" id="{F2ECF79F-7E87-4CE2-8350-A5D39BBBE867}"/>
              </a:ext>
            </a:extLst>
          </p:cNvPr>
          <p:cNvPicPr/>
          <p:nvPr/>
        </p:nvPicPr>
        <p:blipFill>
          <a:blip r:embed="rId3"/>
          <a:stretch>
            <a:fillRect/>
          </a:stretch>
        </p:blipFill>
        <p:spPr>
          <a:xfrm>
            <a:off x="3829496" y="1438915"/>
            <a:ext cx="7892415" cy="2959100"/>
          </a:xfrm>
          <a:prstGeom prst="rect">
            <a:avLst/>
          </a:prstGeom>
        </p:spPr>
      </p:pic>
      <p:pic>
        <p:nvPicPr>
          <p:cNvPr id="13" name="图片 12">
            <a:extLst>
              <a:ext uri="{FF2B5EF4-FFF2-40B4-BE49-F238E27FC236}">
                <a16:creationId xmlns:a16="http://schemas.microsoft.com/office/drawing/2014/main" id="{7CF502F7-BBB5-4B47-B1AD-07897F43F7BC}"/>
              </a:ext>
            </a:extLst>
          </p:cNvPr>
          <p:cNvPicPr/>
          <p:nvPr/>
        </p:nvPicPr>
        <p:blipFill>
          <a:blip r:embed="rId4"/>
          <a:stretch>
            <a:fillRect/>
          </a:stretch>
        </p:blipFill>
        <p:spPr>
          <a:xfrm>
            <a:off x="0" y="938535"/>
            <a:ext cx="4786630" cy="3490595"/>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88FB6DE5-E117-4E4F-AEC8-CB01DBE9200F}"/>
                  </a:ext>
                </a:extLst>
              </p:cNvPr>
              <p:cNvSpPr txBox="1"/>
              <p:nvPr/>
            </p:nvSpPr>
            <p:spPr>
              <a:xfrm>
                <a:off x="1110086" y="4960625"/>
                <a:ext cx="10239904" cy="672364"/>
              </a:xfrm>
              <a:prstGeom prst="rect">
                <a:avLst/>
              </a:prstGeom>
              <a:noFill/>
            </p:spPr>
            <p:txBody>
              <a:bodyPr wrap="square" lIns="0" tIns="0" rIns="0" bIns="0" rtlCol="0">
                <a:spAutoFit/>
              </a:bodyPr>
              <a:lstStyle/>
              <a:p>
                <a14:m>
                  <m:oMath xmlns:m="http://schemas.openxmlformats.org/officeDocument/2006/math">
                    <m:r>
                      <a:rPr lang="en-US" altLang="zh-CN" sz="2800" b="0" i="1" smtClean="0">
                        <a:latin typeface="Cambria Math" panose="02040503050406030204" pitchFamily="18" charset="0"/>
                      </a:rPr>
                      <m:t>𝐸</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𝑄</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b="0" i="1" smtClean="0">
                            <a:latin typeface="Cambria Math" panose="02040503050406030204" pitchFamily="18" charset="0"/>
                          </a:rPr>
                          <m:t>𝑔</m:t>
                        </m:r>
                      </m:sub>
                    </m:sSub>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𝑄</m:t>
                            </m:r>
                          </m:e>
                          <m:sup>
                            <m:r>
                              <a:rPr lang="en-US" altLang="zh-CN" sz="2800" b="0" i="1" smtClean="0">
                                <a:latin typeface="Cambria Math" panose="02040503050406030204" pitchFamily="18" charset="0"/>
                              </a:rPr>
                              <m:t>2</m:t>
                            </m:r>
                          </m:sup>
                        </m:sSup>
                      </m:num>
                      <m:den>
                        <m:r>
                          <a:rPr lang="en-US" altLang="zh-CN" sz="2800" b="0" i="1" smtClean="0">
                            <a:latin typeface="Cambria Math" panose="02040503050406030204" pitchFamily="18" charset="0"/>
                          </a:rPr>
                          <m:t>2</m:t>
                        </m:r>
                        <m:r>
                          <a:rPr lang="en-US" altLang="zh-CN" sz="2800" b="0" i="1" smtClean="0">
                            <a:latin typeface="Cambria Math" panose="02040503050406030204" pitchFamily="18" charset="0"/>
                          </a:rPr>
                          <m:t>𝐶</m:t>
                        </m:r>
                      </m:den>
                    </m:f>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sSup>
                          <m:sSupPr>
                            <m:ctrlPr>
                              <a:rPr lang="en-US" altLang="zh-CN" sz="2800" b="0" i="1" smtClean="0">
                                <a:latin typeface="Cambria Math" panose="02040503050406030204" pitchFamily="18" charset="0"/>
                              </a:rPr>
                            </m:ctrlPr>
                          </m:sSupPr>
                          <m:e>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𝑄</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𝑄</m:t>
                                    </m:r>
                                  </m:e>
                                  <m:sub>
                                    <m:r>
                                      <a:rPr lang="en-US" altLang="zh-CN" sz="2800" b="0" i="1" smtClean="0">
                                        <a:latin typeface="Cambria Math" panose="02040503050406030204" pitchFamily="18" charset="0"/>
                                      </a:rPr>
                                      <m:t>0</m:t>
                                    </m:r>
                                  </m:sub>
                                </m:sSub>
                              </m:e>
                            </m:d>
                          </m:e>
                          <m:sup>
                            <m:r>
                              <a:rPr lang="en-US" altLang="zh-CN" sz="2800" b="0" i="1" smtClean="0">
                                <a:latin typeface="Cambria Math" panose="02040503050406030204" pitchFamily="18" charset="0"/>
                              </a:rPr>
                              <m:t>2</m:t>
                            </m:r>
                          </m:sup>
                        </m:sSup>
                      </m:num>
                      <m:den>
                        <m:r>
                          <a:rPr lang="en-US" altLang="zh-CN" sz="2800" b="0" i="1" smtClean="0">
                            <a:latin typeface="Cambria Math" panose="02040503050406030204" pitchFamily="18" charset="0"/>
                          </a:rPr>
                          <m:t>2</m:t>
                        </m:r>
                        <m:r>
                          <a:rPr lang="en-US" altLang="zh-CN" sz="2800" b="0" i="1" smtClean="0">
                            <a:latin typeface="Cambria Math" panose="02040503050406030204" pitchFamily="18" charset="0"/>
                          </a:rPr>
                          <m:t>𝐶</m:t>
                        </m:r>
                      </m:den>
                    </m:f>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𝑐𝑜𝑛𝑠𝑡</m:t>
                    </m:r>
                  </m:oMath>
                </a14:m>
                <a:r>
                  <a:rPr lang="zh-CN" altLang="en-US" sz="2800" dirty="0"/>
                  <a:t> </a:t>
                </a:r>
                <a:r>
                  <a:rPr lang="en-US" altLang="zh-CN" sz="2800" dirty="0"/>
                  <a:t>,</a:t>
                </a:r>
                <a:r>
                  <a:rPr lang="zh-CN" altLang="en-US" sz="2800" dirty="0"/>
                  <a:t>  </a:t>
                </a:r>
                <a:r>
                  <a:rPr lang="en-US" altLang="zh-CN" sz="2800" dirty="0"/>
                  <a:t>where </a:t>
                </a:r>
                <a14:m>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𝑄</m:t>
                        </m:r>
                      </m:e>
                      <m:sub>
                        <m:r>
                          <a:rPr lang="en-US" altLang="zh-CN" sz="2800" b="0" i="1" smtClean="0">
                            <a:latin typeface="Cambria Math" panose="02040503050406030204" pitchFamily="18" charset="0"/>
                          </a:rPr>
                          <m:t>0</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𝐶</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b="0" i="1" smtClean="0">
                            <a:latin typeface="Cambria Math" panose="02040503050406030204" pitchFamily="18" charset="0"/>
                          </a:rPr>
                          <m:t>𝑔</m:t>
                        </m:r>
                      </m:sub>
                    </m:sSub>
                  </m:oMath>
                </a14:m>
                <a:endParaRPr lang="en-US" altLang="zh-CN" sz="2800" b="0" dirty="0"/>
              </a:p>
            </p:txBody>
          </p:sp>
        </mc:Choice>
        <mc:Fallback xmlns="">
          <p:sp>
            <p:nvSpPr>
              <p:cNvPr id="3" name="文本框 2">
                <a:extLst>
                  <a:ext uri="{FF2B5EF4-FFF2-40B4-BE49-F238E27FC236}">
                    <a16:creationId xmlns:a16="http://schemas.microsoft.com/office/drawing/2014/main" id="{88FB6DE5-E117-4E4F-AEC8-CB01DBE9200F}"/>
                  </a:ext>
                </a:extLst>
              </p:cNvPr>
              <p:cNvSpPr txBox="1">
                <a:spLocks noRot="1" noChangeAspect="1" noMove="1" noResize="1" noEditPoints="1" noAdjustHandles="1" noChangeArrowheads="1" noChangeShapeType="1" noTextEdit="1"/>
              </p:cNvSpPr>
              <p:nvPr/>
            </p:nvSpPr>
            <p:spPr>
              <a:xfrm>
                <a:off x="1110086" y="4960625"/>
                <a:ext cx="10239904" cy="672364"/>
              </a:xfrm>
              <a:prstGeom prst="rect">
                <a:avLst/>
              </a:prstGeom>
              <a:blipFill>
                <a:blip r:embed="rId5"/>
                <a:stretch>
                  <a:fillRect b="-1545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7395567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a:t>03</a:t>
            </a:r>
            <a:endParaRPr lang="zh-CN" altLang="en-US" dirty="0"/>
          </a:p>
        </p:txBody>
      </p:sp>
      <p:sp>
        <p:nvSpPr>
          <p:cNvPr id="10" name="文本占位符 8"/>
          <p:cNvSpPr>
            <a:spLocks noGrp="1"/>
          </p:cNvSpPr>
          <p:nvPr>
            <p:ph type="body" sz="quarter" idx="13"/>
          </p:nvPr>
        </p:nvSpPr>
        <p:spPr>
          <a:xfrm>
            <a:off x="1110086" y="223938"/>
            <a:ext cx="10571374" cy="652367"/>
          </a:xfrm>
        </p:spPr>
        <p:txBody>
          <a:bodyPr/>
          <a:lstStyle/>
          <a:p>
            <a:r>
              <a:rPr lang="en-US" altLang="zh-CN" dirty="0"/>
              <a:t>SET scanning electrometer</a:t>
            </a:r>
          </a:p>
        </p:txBody>
      </p:sp>
      <p:sp>
        <p:nvSpPr>
          <p:cNvPr id="2" name="文本占位符 1"/>
          <p:cNvSpPr>
            <a:spLocks noGrp="1"/>
          </p:cNvSpPr>
          <p:nvPr>
            <p:ph type="body" sz="quarter" idx="14"/>
          </p:nvPr>
        </p:nvSpPr>
        <p:spPr/>
        <p:txBody>
          <a:bodyPr/>
          <a:lstStyle/>
          <a:p>
            <a:r>
              <a:rPr lang="en-US" altLang="zh-CN" i="1" dirty="0"/>
              <a:t>Rev. Mod. Phys. </a:t>
            </a:r>
            <a:r>
              <a:rPr lang="en-US" altLang="zh-CN" b="1" dirty="0" smtClean="0"/>
              <a:t>64</a:t>
            </a:r>
            <a:r>
              <a:rPr lang="en-US" altLang="zh-CN" dirty="0" smtClean="0"/>
              <a:t>,</a:t>
            </a:r>
            <a:r>
              <a:rPr lang="en-US" altLang="zh-CN" b="1" dirty="0" smtClean="0"/>
              <a:t> </a:t>
            </a:r>
            <a:r>
              <a:rPr lang="en-US" altLang="zh-CN" dirty="0"/>
              <a:t>849 (1992)</a:t>
            </a:r>
            <a:endParaRPr lang="zh-CN" altLang="en-US" b="1"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88FB6DE5-E117-4E4F-AEC8-CB01DBE9200F}"/>
                  </a:ext>
                </a:extLst>
              </p:cNvPr>
              <p:cNvSpPr txBox="1"/>
              <p:nvPr/>
            </p:nvSpPr>
            <p:spPr>
              <a:xfrm>
                <a:off x="1110086" y="3809196"/>
                <a:ext cx="10239904" cy="2189446"/>
              </a:xfrm>
              <a:prstGeom prst="rect">
                <a:avLst/>
              </a:prstGeom>
              <a:noFill/>
            </p:spPr>
            <p:txBody>
              <a:bodyPr wrap="square" lIns="0" tIns="0" rIns="0" bIns="0" rtlCol="0">
                <a:spAutoFit/>
              </a:bodyPr>
              <a:lstStyle/>
              <a:p>
                <a:r>
                  <a:rPr lang="en-US" altLang="zh-CN" sz="2800" dirty="0"/>
                  <a:t>In experiment, the current can be well approximated by </a:t>
                </a:r>
              </a:p>
              <a:p>
                <a:pPr/>
                <a14:m>
                  <m:oMathPara xmlns:m="http://schemas.openxmlformats.org/officeDocument/2006/math">
                    <m:oMathParaPr>
                      <m:jc m:val="centerGroup"/>
                    </m:oMathParaPr>
                    <m:oMath xmlns:m="http://schemas.openxmlformats.org/officeDocument/2006/math">
                      <m:sSub>
                        <m:sSubPr>
                          <m:ctrlPr>
                            <a:rPr lang="zh-CN" altLang="zh-CN" sz="2800" i="1" kern="1200" smtClean="0">
                              <a:solidFill>
                                <a:schemeClr val="tx1"/>
                              </a:solidFill>
                              <a:effectLst/>
                              <a:latin typeface="Cambria Math" panose="02040503050406030204" pitchFamily="18" charset="0"/>
                              <a:ea typeface="+mn-ea"/>
                              <a:cs typeface="+mn-cs"/>
                            </a:rPr>
                          </m:ctrlPr>
                        </m:sSubPr>
                        <m:e>
                          <m:r>
                            <a:rPr lang="en-US" altLang="zh-CN" sz="2800" i="1" kern="1200">
                              <a:solidFill>
                                <a:schemeClr val="tx1"/>
                              </a:solidFill>
                              <a:effectLst/>
                              <a:latin typeface="Cambria Math" panose="02040503050406030204" pitchFamily="18" charset="0"/>
                              <a:ea typeface="+mn-ea"/>
                              <a:cs typeface="+mn-cs"/>
                            </a:rPr>
                            <m:t>𝐼</m:t>
                          </m:r>
                        </m:e>
                        <m:sub>
                          <m:r>
                            <a:rPr lang="en-US" altLang="zh-CN" sz="2800" i="1" kern="1200">
                              <a:solidFill>
                                <a:schemeClr val="tx1"/>
                              </a:solidFill>
                              <a:effectLst/>
                              <a:latin typeface="Cambria Math" panose="02040503050406030204" pitchFamily="18" charset="0"/>
                              <a:ea typeface="+mn-ea"/>
                              <a:cs typeface="+mn-cs"/>
                            </a:rPr>
                            <m:t>𝑆𝐸𝑇</m:t>
                          </m:r>
                        </m:sub>
                      </m:sSub>
                      <m:r>
                        <a:rPr lang="en-US" altLang="zh-CN" sz="2800" i="1" kern="1200">
                          <a:solidFill>
                            <a:schemeClr val="tx1"/>
                          </a:solidFill>
                          <a:effectLst/>
                          <a:latin typeface="Cambria Math" panose="02040503050406030204" pitchFamily="18" charset="0"/>
                          <a:ea typeface="+mn-ea"/>
                          <a:cs typeface="+mn-cs"/>
                        </a:rPr>
                        <m:t>=</m:t>
                      </m:r>
                      <m:r>
                        <a:rPr lang="en-US" altLang="zh-CN" sz="2800" i="1" kern="1200">
                          <a:solidFill>
                            <a:schemeClr val="tx1"/>
                          </a:solidFill>
                          <a:effectLst/>
                          <a:latin typeface="Cambria Math" panose="02040503050406030204" pitchFamily="18" charset="0"/>
                          <a:ea typeface="+mn-ea"/>
                          <a:cs typeface="+mn-cs"/>
                        </a:rPr>
                        <m:t>𝐴𝑠𝑖𝑛</m:t>
                      </m:r>
                      <m:r>
                        <a:rPr lang="en-US" altLang="zh-CN" sz="2800" i="1" kern="1200">
                          <a:solidFill>
                            <a:schemeClr val="tx1"/>
                          </a:solidFill>
                          <a:effectLst/>
                          <a:latin typeface="Cambria Math" panose="02040503050406030204" pitchFamily="18" charset="0"/>
                          <a:ea typeface="+mn-ea"/>
                          <a:cs typeface="+mn-cs"/>
                        </a:rPr>
                        <m:t>2</m:t>
                      </m:r>
                      <m:r>
                        <m:rPr>
                          <m:sty m:val="p"/>
                        </m:rPr>
                        <a:rPr lang="en-US" altLang="zh-CN" sz="2800" kern="1200">
                          <a:solidFill>
                            <a:schemeClr val="tx1"/>
                          </a:solidFill>
                          <a:effectLst/>
                          <a:latin typeface="Cambria Math" panose="02040503050406030204" pitchFamily="18" charset="0"/>
                          <a:ea typeface="+mn-ea"/>
                          <a:cs typeface="+mn-cs"/>
                        </a:rPr>
                        <m:t>π</m:t>
                      </m:r>
                      <m:r>
                        <a:rPr lang="en-US" altLang="zh-CN" sz="2800" i="1" kern="1200">
                          <a:solidFill>
                            <a:schemeClr val="tx1"/>
                          </a:solidFill>
                          <a:effectLst/>
                          <a:latin typeface="Cambria Math" panose="02040503050406030204" pitchFamily="18" charset="0"/>
                          <a:ea typeface="+mn-ea"/>
                          <a:cs typeface="+mn-cs"/>
                        </a:rPr>
                        <m:t>𝐶</m:t>
                      </m:r>
                      <m:d>
                        <m:dPr>
                          <m:ctrlPr>
                            <a:rPr lang="zh-CN" altLang="zh-CN" sz="2800" i="1" kern="1200">
                              <a:solidFill>
                                <a:schemeClr val="tx1"/>
                              </a:solidFill>
                              <a:effectLst/>
                              <a:latin typeface="Cambria Math" panose="02040503050406030204" pitchFamily="18" charset="0"/>
                              <a:ea typeface="+mn-ea"/>
                              <a:cs typeface="+mn-cs"/>
                            </a:rPr>
                          </m:ctrlPr>
                        </m:dPr>
                        <m:e>
                          <m:sSub>
                            <m:sSubPr>
                              <m:ctrlPr>
                                <a:rPr lang="zh-CN" altLang="zh-CN" sz="2800" i="1" kern="1200">
                                  <a:solidFill>
                                    <a:schemeClr val="tx1"/>
                                  </a:solidFill>
                                  <a:effectLst/>
                                  <a:latin typeface="Cambria Math" panose="02040503050406030204" pitchFamily="18" charset="0"/>
                                  <a:ea typeface="+mn-ea"/>
                                  <a:cs typeface="+mn-cs"/>
                                </a:rPr>
                              </m:ctrlPr>
                            </m:sSubPr>
                            <m:e>
                              <m:r>
                                <a:rPr lang="en-US" altLang="zh-CN" sz="2800" i="1" kern="1200">
                                  <a:solidFill>
                                    <a:schemeClr val="tx1"/>
                                  </a:solidFill>
                                  <a:effectLst/>
                                  <a:latin typeface="Cambria Math" panose="02040503050406030204" pitchFamily="18" charset="0"/>
                                  <a:ea typeface="+mn-ea"/>
                                  <a:cs typeface="+mn-cs"/>
                                </a:rPr>
                                <m:t>𝑉</m:t>
                              </m:r>
                            </m:e>
                            <m:sub>
                              <m:r>
                                <a:rPr lang="en-US" altLang="zh-CN" sz="2800" i="1" kern="1200">
                                  <a:solidFill>
                                    <a:schemeClr val="tx1"/>
                                  </a:solidFill>
                                  <a:effectLst/>
                                  <a:latin typeface="Cambria Math" panose="02040503050406030204" pitchFamily="18" charset="0"/>
                                  <a:ea typeface="+mn-ea"/>
                                  <a:cs typeface="+mn-cs"/>
                                </a:rPr>
                                <m:t>𝑏</m:t>
                              </m:r>
                            </m:sub>
                          </m:sSub>
                          <m:r>
                            <a:rPr lang="en-US" altLang="zh-CN" sz="2800" i="1" kern="1200">
                              <a:solidFill>
                                <a:schemeClr val="tx1"/>
                              </a:solidFill>
                              <a:effectLst/>
                              <a:latin typeface="Cambria Math" panose="02040503050406030204" pitchFamily="18" charset="0"/>
                              <a:ea typeface="+mn-ea"/>
                              <a:cs typeface="+mn-cs"/>
                            </a:rPr>
                            <m:t>+</m:t>
                          </m:r>
                          <m:sSub>
                            <m:sSubPr>
                              <m:ctrlPr>
                                <a:rPr lang="zh-CN" altLang="zh-CN" sz="2800" i="1" kern="1200">
                                  <a:solidFill>
                                    <a:schemeClr val="tx1"/>
                                  </a:solidFill>
                                  <a:effectLst/>
                                  <a:latin typeface="Cambria Math" panose="02040503050406030204" pitchFamily="18" charset="0"/>
                                  <a:ea typeface="+mn-ea"/>
                                  <a:cs typeface="+mn-cs"/>
                                </a:rPr>
                              </m:ctrlPr>
                            </m:sSubPr>
                            <m:e>
                              <m:r>
                                <a:rPr lang="en-US" altLang="zh-CN" sz="2800" i="1" kern="1200">
                                  <a:solidFill>
                                    <a:schemeClr val="tx1"/>
                                  </a:solidFill>
                                  <a:effectLst/>
                                  <a:latin typeface="Cambria Math" panose="02040503050406030204" pitchFamily="18" charset="0"/>
                                  <a:ea typeface="+mn-ea"/>
                                  <a:cs typeface="+mn-cs"/>
                                </a:rPr>
                                <m:t>𝑉</m:t>
                              </m:r>
                            </m:e>
                            <m:sub>
                              <m:r>
                                <a:rPr lang="en-US" altLang="zh-CN" sz="2800" i="1" kern="1200">
                                  <a:solidFill>
                                    <a:schemeClr val="tx1"/>
                                  </a:solidFill>
                                  <a:effectLst/>
                                  <a:latin typeface="Cambria Math" panose="02040503050406030204" pitchFamily="18" charset="0"/>
                                  <a:ea typeface="+mn-ea"/>
                                  <a:cs typeface="+mn-cs"/>
                                </a:rPr>
                                <m:t>𝑠</m:t>
                              </m:r>
                            </m:sub>
                          </m:sSub>
                        </m:e>
                      </m:d>
                      <m:r>
                        <m:rPr>
                          <m:lit/>
                        </m:rPr>
                        <a:rPr lang="en-US" altLang="zh-CN" sz="2800" i="1" kern="1200">
                          <a:solidFill>
                            <a:schemeClr val="tx1"/>
                          </a:solidFill>
                          <a:effectLst/>
                          <a:latin typeface="Cambria Math" panose="02040503050406030204" pitchFamily="18" charset="0"/>
                          <a:ea typeface="+mn-ea"/>
                          <a:cs typeface="+mn-cs"/>
                        </a:rPr>
                        <m:t>/</m:t>
                      </m:r>
                      <m:r>
                        <a:rPr lang="en-US" altLang="zh-CN" sz="2800" i="1" kern="1200">
                          <a:solidFill>
                            <a:schemeClr val="tx1"/>
                          </a:solidFill>
                          <a:effectLst/>
                          <a:latin typeface="Cambria Math" panose="02040503050406030204" pitchFamily="18" charset="0"/>
                          <a:ea typeface="+mn-ea"/>
                          <a:cs typeface="+mn-cs"/>
                        </a:rPr>
                        <m:t>𝑒</m:t>
                      </m:r>
                    </m:oMath>
                  </m:oMathPara>
                </a14:m>
                <a:endParaRPr lang="en-US" altLang="zh-CN" sz="2800" kern="1200" dirty="0">
                  <a:solidFill>
                    <a:schemeClr val="tx1"/>
                  </a:solidFill>
                  <a:effectLst/>
                  <a:ea typeface="+mn-ea"/>
                  <a:cs typeface="+mn-cs"/>
                </a:endParaRPr>
              </a:p>
              <a:p>
                <a:r>
                  <a:rPr lang="en-US" altLang="zh-CN" sz="2800" dirty="0"/>
                  <a:t>where we use </a:t>
                </a:r>
                <a14:m>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b="0" i="1" smtClean="0">
                            <a:latin typeface="Cambria Math" panose="02040503050406030204" pitchFamily="18" charset="0"/>
                          </a:rPr>
                          <m:t>𝑏</m:t>
                        </m:r>
                      </m:sub>
                    </m:sSub>
                  </m:oMath>
                </a14:m>
                <a:r>
                  <a:rPr lang="en-US" altLang="zh-CN" sz="2800" dirty="0"/>
                  <a:t> instead of </a:t>
                </a:r>
                <a14:m>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b="0" i="1" smtClean="0">
                            <a:latin typeface="Cambria Math" panose="02040503050406030204" pitchFamily="18" charset="0"/>
                          </a:rPr>
                          <m:t>𝑔</m:t>
                        </m:r>
                      </m:sub>
                    </m:sSub>
                  </m:oMath>
                </a14:m>
                <a:r>
                  <a:rPr lang="en-US" altLang="zh-CN" sz="2800" dirty="0"/>
                  <a:t>, and </a:t>
                </a:r>
                <a14:m>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b="0" i="1" smtClean="0">
                            <a:latin typeface="Cambria Math" panose="02040503050406030204" pitchFamily="18" charset="0"/>
                          </a:rPr>
                          <m:t>𝑠</m:t>
                        </m:r>
                      </m:sub>
                    </m:sSub>
                  </m:oMath>
                </a14:m>
                <a:r>
                  <a:rPr lang="en-US" altLang="zh-CN" sz="2800" dirty="0"/>
                  <a:t> notes the additional effective surface potential. We can now use SET to measure the capacitance and effective surface potential.</a:t>
                </a:r>
              </a:p>
            </p:txBody>
          </p:sp>
        </mc:Choice>
        <mc:Fallback xmlns="">
          <p:sp>
            <p:nvSpPr>
              <p:cNvPr id="3" name="文本框 2">
                <a:extLst>
                  <a:ext uri="{FF2B5EF4-FFF2-40B4-BE49-F238E27FC236}">
                    <a16:creationId xmlns:a16="http://schemas.microsoft.com/office/drawing/2014/main" id="{88FB6DE5-E117-4E4F-AEC8-CB01DBE9200F}"/>
                  </a:ext>
                </a:extLst>
              </p:cNvPr>
              <p:cNvSpPr txBox="1">
                <a:spLocks noRot="1" noChangeAspect="1" noMove="1" noResize="1" noEditPoints="1" noAdjustHandles="1" noChangeArrowheads="1" noChangeShapeType="1" noTextEdit="1"/>
              </p:cNvSpPr>
              <p:nvPr/>
            </p:nvSpPr>
            <p:spPr>
              <a:xfrm>
                <a:off x="1110086" y="3809196"/>
                <a:ext cx="10239904" cy="2189446"/>
              </a:xfrm>
              <a:prstGeom prst="rect">
                <a:avLst/>
              </a:prstGeom>
              <a:blipFill>
                <a:blip r:embed="rId3"/>
                <a:stretch>
                  <a:fillRect l="-2083" t="-5014" r="-2321" b="-8635"/>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64E57206-CFCA-4233-BDC4-BCF28300C2ED}"/>
              </a:ext>
            </a:extLst>
          </p:cNvPr>
          <p:cNvPicPr>
            <a:picLocks noChangeAspect="1"/>
          </p:cNvPicPr>
          <p:nvPr/>
        </p:nvPicPr>
        <p:blipFill>
          <a:blip r:embed="rId4"/>
          <a:stretch>
            <a:fillRect/>
          </a:stretch>
        </p:blipFill>
        <p:spPr>
          <a:xfrm>
            <a:off x="1110086" y="1044128"/>
            <a:ext cx="4852009" cy="2430591"/>
          </a:xfrm>
          <a:prstGeom prst="rect">
            <a:avLst/>
          </a:prstGeom>
        </p:spPr>
      </p:pic>
    </p:spTree>
    <p:extLst>
      <p:ext uri="{BB962C8B-B14F-4D97-AF65-F5344CB8AC3E}">
        <p14:creationId xmlns:p14="http://schemas.microsoft.com/office/powerpoint/2010/main" val="309947355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a:t>03</a:t>
            </a:r>
            <a:endParaRPr lang="zh-CN" altLang="en-US" dirty="0"/>
          </a:p>
        </p:txBody>
      </p:sp>
      <p:sp>
        <p:nvSpPr>
          <p:cNvPr id="10" name="文本占位符 8"/>
          <p:cNvSpPr>
            <a:spLocks noGrp="1"/>
          </p:cNvSpPr>
          <p:nvPr>
            <p:ph type="body" sz="quarter" idx="13"/>
          </p:nvPr>
        </p:nvSpPr>
        <p:spPr>
          <a:xfrm>
            <a:off x="1110086" y="223938"/>
            <a:ext cx="10571374" cy="652367"/>
          </a:xfrm>
        </p:spPr>
        <p:txBody>
          <a:bodyPr/>
          <a:lstStyle/>
          <a:p>
            <a:r>
              <a:rPr lang="en-US" altLang="zh-CN" dirty="0"/>
              <a:t>SET scanning electrometer</a:t>
            </a:r>
          </a:p>
        </p:txBody>
      </p:sp>
      <p:sp>
        <p:nvSpPr>
          <p:cNvPr id="2" name="文本占位符 1"/>
          <p:cNvSpPr>
            <a:spLocks noGrp="1"/>
          </p:cNvSpPr>
          <p:nvPr>
            <p:ph type="body" sz="quarter" idx="14"/>
          </p:nvPr>
        </p:nvSpPr>
        <p:spPr/>
        <p:txBody>
          <a:bodyPr/>
          <a:lstStyle/>
          <a:p>
            <a:r>
              <a:rPr lang="en-US" altLang="zh-CN" i="1" dirty="0" smtClean="0"/>
              <a:t>Science</a:t>
            </a:r>
            <a:r>
              <a:rPr lang="en-US" altLang="zh-CN" dirty="0" smtClean="0"/>
              <a:t> </a:t>
            </a:r>
            <a:r>
              <a:rPr lang="en-US" altLang="zh-CN" b="1" dirty="0" smtClean="0"/>
              <a:t>276</a:t>
            </a:r>
            <a:r>
              <a:rPr lang="en-US" altLang="zh-CN" dirty="0" smtClean="0"/>
              <a:t>,</a:t>
            </a:r>
            <a:r>
              <a:rPr lang="en-US" altLang="zh-CN" b="1" dirty="0" smtClean="0"/>
              <a:t> </a:t>
            </a:r>
            <a:r>
              <a:rPr lang="en-US" altLang="zh-CN" dirty="0" smtClean="0"/>
              <a:t>579 (1997)</a:t>
            </a:r>
            <a:endParaRPr lang="zh-CN" altLang="en-US" b="1" dirty="0"/>
          </a:p>
        </p:txBody>
      </p:sp>
      <p:pic>
        <p:nvPicPr>
          <p:cNvPr id="7" name="图片 6">
            <a:extLst>
              <a:ext uri="{FF2B5EF4-FFF2-40B4-BE49-F238E27FC236}">
                <a16:creationId xmlns:a16="http://schemas.microsoft.com/office/drawing/2014/main" id="{F875831D-8596-43C2-9035-F61C3C10EDD5}"/>
              </a:ext>
            </a:extLst>
          </p:cNvPr>
          <p:cNvPicPr/>
          <p:nvPr/>
        </p:nvPicPr>
        <p:blipFill>
          <a:blip r:embed="rId3"/>
          <a:stretch>
            <a:fillRect/>
          </a:stretch>
        </p:blipFill>
        <p:spPr>
          <a:xfrm>
            <a:off x="1110085" y="953510"/>
            <a:ext cx="9304387" cy="5214534"/>
          </a:xfrm>
          <a:prstGeom prst="rect">
            <a:avLst/>
          </a:prstGeom>
        </p:spPr>
      </p:pic>
    </p:spTree>
    <p:extLst>
      <p:ext uri="{BB962C8B-B14F-4D97-AF65-F5344CB8AC3E}">
        <p14:creationId xmlns:p14="http://schemas.microsoft.com/office/powerpoint/2010/main" val="269916649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a:xfrm>
            <a:off x="6" y="223938"/>
            <a:ext cx="252913" cy="652367"/>
          </a:xfrm>
        </p:spPr>
        <p:txBody>
          <a:bodyPr/>
          <a:lstStyle/>
          <a:p>
            <a:pPr algn="ctr"/>
            <a:r>
              <a:rPr lang="en-US" altLang="zh-CN" dirty="0"/>
              <a:t> </a:t>
            </a:r>
            <a:endParaRPr lang="zh-CN" altLang="en-US" dirty="0"/>
          </a:p>
        </p:txBody>
      </p:sp>
      <p:sp>
        <p:nvSpPr>
          <p:cNvPr id="9" name="文本占位符 8"/>
          <p:cNvSpPr>
            <a:spLocks noGrp="1"/>
          </p:cNvSpPr>
          <p:nvPr>
            <p:ph type="body" sz="quarter" idx="13"/>
          </p:nvPr>
        </p:nvSpPr>
        <p:spPr>
          <a:xfrm>
            <a:off x="370784" y="223938"/>
            <a:ext cx="11000850" cy="652367"/>
          </a:xfrm>
        </p:spPr>
        <p:txBody>
          <a:bodyPr/>
          <a:lstStyle/>
          <a:p>
            <a:r>
              <a:rPr lang="en-US" altLang="zh-CN" dirty="0"/>
              <a:t>Introduction:  </a:t>
            </a:r>
            <a:r>
              <a:rPr lang="en-US" altLang="zh-CN" sz="2800" dirty="0">
                <a:latin typeface="+mn-lt"/>
              </a:rPr>
              <a:t>Quantum Sensing</a:t>
            </a:r>
            <a:endParaRPr lang="zh-CN" altLang="en-US" sz="3200" dirty="0">
              <a:latin typeface="+mn-lt"/>
            </a:endParaRPr>
          </a:p>
        </p:txBody>
      </p:sp>
      <p:sp>
        <p:nvSpPr>
          <p:cNvPr id="2" name="文本占位符 1"/>
          <p:cNvSpPr>
            <a:spLocks noGrp="1"/>
          </p:cNvSpPr>
          <p:nvPr>
            <p:ph type="body" sz="quarter" idx="14"/>
          </p:nvPr>
        </p:nvSpPr>
        <p:spPr/>
        <p:txBody>
          <a:bodyPr/>
          <a:lstStyle/>
          <a:p>
            <a:r>
              <a:rPr lang="en-US" altLang="zh-CN" i="1" dirty="0"/>
              <a:t>Rev. Mod. Phys. </a:t>
            </a:r>
            <a:r>
              <a:rPr lang="en-US" altLang="zh-CN" b="1" dirty="0"/>
              <a:t>89</a:t>
            </a:r>
            <a:r>
              <a:rPr lang="en-US" altLang="zh-CN" dirty="0"/>
              <a:t>, 035002 (2017)</a:t>
            </a:r>
            <a:endParaRPr lang="zh-CN" altLang="en-US" dirty="0"/>
          </a:p>
        </p:txBody>
      </p:sp>
      <p:sp>
        <p:nvSpPr>
          <p:cNvPr id="5" name="文本框 4"/>
          <p:cNvSpPr txBox="1"/>
          <p:nvPr/>
        </p:nvSpPr>
        <p:spPr>
          <a:xfrm>
            <a:off x="-119327" y="2981734"/>
            <a:ext cx="4075290" cy="553998"/>
          </a:xfrm>
          <a:prstGeom prst="rect">
            <a:avLst/>
          </a:prstGeom>
          <a:noFill/>
        </p:spPr>
        <p:txBody>
          <a:bodyPr wrap="square" rtlCol="0">
            <a:spAutoFit/>
          </a:bodyPr>
          <a:lstStyle/>
          <a:p>
            <a:pPr algn="ctr"/>
            <a:r>
              <a:rPr lang="en-US" altLang="zh-CN" sz="3000" dirty="0"/>
              <a:t>Measurements using</a:t>
            </a:r>
            <a:endParaRPr lang="zh-CN" altLang="en-US" sz="3000" dirty="0"/>
          </a:p>
        </p:txBody>
      </p:sp>
      <p:sp>
        <p:nvSpPr>
          <p:cNvPr id="7" name="圆角矩形 6"/>
          <p:cNvSpPr/>
          <p:nvPr/>
        </p:nvSpPr>
        <p:spPr>
          <a:xfrm>
            <a:off x="4584276" y="1504953"/>
            <a:ext cx="2573866" cy="1086210"/>
          </a:xfrm>
          <a:prstGeom prst="roundRect">
            <a:avLst/>
          </a:prstGeom>
          <a:solidFill>
            <a:srgbClr val="61C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000" dirty="0"/>
              <a:t>Quantum Objects</a:t>
            </a:r>
            <a:endParaRPr kumimoji="1" lang="zh-CN" altLang="en-US" sz="3000" dirty="0"/>
          </a:p>
        </p:txBody>
      </p:sp>
      <p:sp>
        <p:nvSpPr>
          <p:cNvPr id="43" name="圆角矩形 42"/>
          <p:cNvSpPr/>
          <p:nvPr/>
        </p:nvSpPr>
        <p:spPr>
          <a:xfrm>
            <a:off x="4584276" y="2752072"/>
            <a:ext cx="2573866" cy="1086210"/>
          </a:xfrm>
          <a:prstGeom prst="roundRect">
            <a:avLst/>
          </a:prstGeom>
          <a:solidFill>
            <a:srgbClr val="61C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000" dirty="0"/>
              <a:t>Quantum Coherence</a:t>
            </a:r>
            <a:endParaRPr kumimoji="1" lang="zh-CN" altLang="en-US" sz="3000" dirty="0"/>
          </a:p>
        </p:txBody>
      </p:sp>
      <p:sp>
        <p:nvSpPr>
          <p:cNvPr id="44" name="圆角矩形 43"/>
          <p:cNvSpPr/>
          <p:nvPr/>
        </p:nvSpPr>
        <p:spPr>
          <a:xfrm>
            <a:off x="4584276" y="3999191"/>
            <a:ext cx="2573866" cy="1086210"/>
          </a:xfrm>
          <a:prstGeom prst="roundRect">
            <a:avLst/>
          </a:prstGeom>
          <a:solidFill>
            <a:srgbClr val="61C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000" dirty="0"/>
              <a:t>Quantum Entanglement</a:t>
            </a:r>
            <a:endParaRPr kumimoji="1" lang="zh-CN" altLang="en-US" sz="3000" dirty="0"/>
          </a:p>
        </p:txBody>
      </p:sp>
      <p:sp>
        <p:nvSpPr>
          <p:cNvPr id="10" name="圆角矩形 9">
            <a:extLst>
              <a:ext uri="{FF2B5EF4-FFF2-40B4-BE49-F238E27FC236}">
                <a16:creationId xmlns:a16="http://schemas.microsoft.com/office/drawing/2014/main" id="{C55505C8-7DF6-4F44-A7B0-D6F349E172DC}"/>
              </a:ext>
            </a:extLst>
          </p:cNvPr>
          <p:cNvSpPr/>
          <p:nvPr/>
        </p:nvSpPr>
        <p:spPr>
          <a:xfrm>
            <a:off x="8243462" y="1588590"/>
            <a:ext cx="1595542" cy="6523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000" dirty="0"/>
              <a:t>SQUID</a:t>
            </a:r>
            <a:endParaRPr kumimoji="1" lang="zh-CN" altLang="en-US" sz="3000" dirty="0"/>
          </a:p>
        </p:txBody>
      </p:sp>
      <p:sp>
        <p:nvSpPr>
          <p:cNvPr id="11" name="圆角矩形 10">
            <a:extLst>
              <a:ext uri="{FF2B5EF4-FFF2-40B4-BE49-F238E27FC236}">
                <a16:creationId xmlns:a16="http://schemas.microsoft.com/office/drawing/2014/main" id="{4E3E6CC4-2B7F-3D4B-A00C-7D571807C82F}"/>
              </a:ext>
            </a:extLst>
          </p:cNvPr>
          <p:cNvSpPr/>
          <p:nvPr/>
        </p:nvSpPr>
        <p:spPr>
          <a:xfrm>
            <a:off x="8243462" y="4349862"/>
            <a:ext cx="2128733" cy="6523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000" dirty="0"/>
              <a:t>NV center</a:t>
            </a:r>
            <a:endParaRPr kumimoji="1" lang="zh-CN" altLang="en-US" sz="3000" dirty="0"/>
          </a:p>
        </p:txBody>
      </p:sp>
      <p:sp>
        <p:nvSpPr>
          <p:cNvPr id="12" name="圆角矩形 11">
            <a:extLst>
              <a:ext uri="{FF2B5EF4-FFF2-40B4-BE49-F238E27FC236}">
                <a16:creationId xmlns:a16="http://schemas.microsoft.com/office/drawing/2014/main" id="{3EE4B4BE-4A73-D842-8EE4-CA3C950A9799}"/>
              </a:ext>
            </a:extLst>
          </p:cNvPr>
          <p:cNvSpPr/>
          <p:nvPr/>
        </p:nvSpPr>
        <p:spPr>
          <a:xfrm>
            <a:off x="8243462" y="2510643"/>
            <a:ext cx="2128733" cy="6523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000" dirty="0"/>
              <a:t>Cold atom</a:t>
            </a:r>
            <a:endParaRPr kumimoji="1" lang="zh-CN" altLang="en-US" sz="3000" dirty="0"/>
          </a:p>
        </p:txBody>
      </p:sp>
      <p:sp>
        <p:nvSpPr>
          <p:cNvPr id="13" name="圆角矩形 12">
            <a:extLst>
              <a:ext uri="{FF2B5EF4-FFF2-40B4-BE49-F238E27FC236}">
                <a16:creationId xmlns:a16="http://schemas.microsoft.com/office/drawing/2014/main" id="{05FEFC22-2F24-D640-A0B3-789F9274CE80}"/>
              </a:ext>
            </a:extLst>
          </p:cNvPr>
          <p:cNvSpPr/>
          <p:nvPr/>
        </p:nvSpPr>
        <p:spPr>
          <a:xfrm>
            <a:off x="8243462" y="3427809"/>
            <a:ext cx="1595542" cy="6523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000" dirty="0"/>
              <a:t>SET</a:t>
            </a:r>
            <a:endParaRPr kumimoji="1" lang="zh-CN" altLang="en-US" sz="3000" dirty="0"/>
          </a:p>
        </p:txBody>
      </p:sp>
      <p:cxnSp>
        <p:nvCxnSpPr>
          <p:cNvPr id="4" name="直接箭头连接符 3"/>
          <p:cNvCxnSpPr>
            <a:endCxn id="7" idx="1"/>
          </p:cNvCxnSpPr>
          <p:nvPr/>
        </p:nvCxnSpPr>
        <p:spPr>
          <a:xfrm flipV="1">
            <a:off x="3714044" y="2048058"/>
            <a:ext cx="870232" cy="1237009"/>
          </a:xfrm>
          <a:prstGeom prst="straightConnector1">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6" name="直接箭头连接符 15"/>
          <p:cNvCxnSpPr>
            <a:endCxn id="43" idx="1"/>
          </p:cNvCxnSpPr>
          <p:nvPr/>
        </p:nvCxnSpPr>
        <p:spPr>
          <a:xfrm flipV="1">
            <a:off x="3702756" y="3295177"/>
            <a:ext cx="881520" cy="5055"/>
          </a:xfrm>
          <a:prstGeom prst="straightConnector1">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8" name="直接箭头连接符 17"/>
          <p:cNvCxnSpPr>
            <a:endCxn id="44" idx="1"/>
          </p:cNvCxnSpPr>
          <p:nvPr/>
        </p:nvCxnSpPr>
        <p:spPr>
          <a:xfrm>
            <a:off x="3714044" y="3285067"/>
            <a:ext cx="870232" cy="1257229"/>
          </a:xfrm>
          <a:prstGeom prst="straightConnector1">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6" name="直接箭头连接符 5"/>
          <p:cNvCxnSpPr>
            <a:stCxn id="7" idx="3"/>
            <a:endCxn id="10" idx="1"/>
          </p:cNvCxnSpPr>
          <p:nvPr/>
        </p:nvCxnSpPr>
        <p:spPr>
          <a:xfrm flipV="1">
            <a:off x="7158142" y="1914774"/>
            <a:ext cx="1085320" cy="133284"/>
          </a:xfrm>
          <a:prstGeom prst="straightConnector1">
            <a:avLst/>
          </a:prstGeom>
          <a:ln w="28575">
            <a:solidFill>
              <a:srgbClr val="E2A04C"/>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5" name="直接箭头连接符 14"/>
          <p:cNvCxnSpPr>
            <a:stCxn id="7" idx="3"/>
            <a:endCxn id="12" idx="1"/>
          </p:cNvCxnSpPr>
          <p:nvPr/>
        </p:nvCxnSpPr>
        <p:spPr>
          <a:xfrm>
            <a:off x="7158142" y="2048058"/>
            <a:ext cx="1085320" cy="788769"/>
          </a:xfrm>
          <a:prstGeom prst="straightConnector1">
            <a:avLst/>
          </a:prstGeom>
          <a:ln w="28575">
            <a:solidFill>
              <a:srgbClr val="E2A04C"/>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9" name="直接箭头连接符 18"/>
          <p:cNvCxnSpPr>
            <a:stCxn id="7" idx="3"/>
            <a:endCxn id="13" idx="1"/>
          </p:cNvCxnSpPr>
          <p:nvPr/>
        </p:nvCxnSpPr>
        <p:spPr>
          <a:xfrm>
            <a:off x="7158142" y="2048058"/>
            <a:ext cx="1085320" cy="1705935"/>
          </a:xfrm>
          <a:prstGeom prst="straightConnector1">
            <a:avLst/>
          </a:prstGeom>
          <a:ln w="28575">
            <a:solidFill>
              <a:srgbClr val="E2A04C"/>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1" name="直接箭头连接符 20"/>
          <p:cNvCxnSpPr>
            <a:stCxn id="43" idx="3"/>
            <a:endCxn id="11" idx="1"/>
          </p:cNvCxnSpPr>
          <p:nvPr/>
        </p:nvCxnSpPr>
        <p:spPr>
          <a:xfrm>
            <a:off x="7158142" y="3295177"/>
            <a:ext cx="1085320" cy="1380869"/>
          </a:xfrm>
          <a:prstGeom prst="straightConnector1">
            <a:avLst/>
          </a:prstGeom>
          <a:ln w="28575">
            <a:solidFill>
              <a:schemeClr val="accent3"/>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4" name="直接箭头连接符 23"/>
          <p:cNvCxnSpPr>
            <a:stCxn id="43" idx="3"/>
            <a:endCxn id="10" idx="1"/>
          </p:cNvCxnSpPr>
          <p:nvPr/>
        </p:nvCxnSpPr>
        <p:spPr>
          <a:xfrm flipV="1">
            <a:off x="7158142" y="1914774"/>
            <a:ext cx="1085320" cy="1380403"/>
          </a:xfrm>
          <a:prstGeom prst="straightConnector1">
            <a:avLst/>
          </a:prstGeom>
          <a:ln w="28575">
            <a:solidFill>
              <a:schemeClr val="accent3"/>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9" name="直接箭头连接符 28"/>
          <p:cNvCxnSpPr>
            <a:stCxn id="43" idx="3"/>
            <a:endCxn id="12" idx="1"/>
          </p:cNvCxnSpPr>
          <p:nvPr/>
        </p:nvCxnSpPr>
        <p:spPr>
          <a:xfrm flipV="1">
            <a:off x="7158142" y="2836827"/>
            <a:ext cx="1085320" cy="458350"/>
          </a:xfrm>
          <a:prstGeom prst="straightConnector1">
            <a:avLst/>
          </a:prstGeom>
          <a:ln w="28575">
            <a:solidFill>
              <a:schemeClr val="accent3"/>
            </a:solidFill>
            <a:headEnd type="none" w="med" len="med"/>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0777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a:t>03</a:t>
            </a:r>
            <a:endParaRPr lang="zh-CN" altLang="en-US" dirty="0"/>
          </a:p>
        </p:txBody>
      </p:sp>
      <p:sp>
        <p:nvSpPr>
          <p:cNvPr id="10" name="文本占位符 8"/>
          <p:cNvSpPr>
            <a:spLocks noGrp="1"/>
          </p:cNvSpPr>
          <p:nvPr>
            <p:ph type="body" sz="quarter" idx="13"/>
          </p:nvPr>
        </p:nvSpPr>
        <p:spPr>
          <a:xfrm>
            <a:off x="1110086" y="223938"/>
            <a:ext cx="10571374" cy="652367"/>
          </a:xfrm>
        </p:spPr>
        <p:txBody>
          <a:bodyPr/>
          <a:lstStyle/>
          <a:p>
            <a:r>
              <a:rPr lang="en-US" altLang="zh-CN" dirty="0"/>
              <a:t>SET scanning electrometer</a:t>
            </a:r>
          </a:p>
        </p:txBody>
      </p:sp>
      <p:sp>
        <p:nvSpPr>
          <p:cNvPr id="2" name="文本占位符 1"/>
          <p:cNvSpPr>
            <a:spLocks noGrp="1"/>
          </p:cNvSpPr>
          <p:nvPr>
            <p:ph type="body" sz="quarter" idx="14"/>
          </p:nvPr>
        </p:nvSpPr>
        <p:spPr/>
        <p:txBody>
          <a:bodyPr/>
          <a:lstStyle/>
          <a:p>
            <a:r>
              <a:rPr lang="en-US" altLang="zh-CN" i="1" dirty="0"/>
              <a:t>Science</a:t>
            </a:r>
            <a:r>
              <a:rPr lang="en-US" altLang="zh-CN" dirty="0"/>
              <a:t> </a:t>
            </a:r>
            <a:r>
              <a:rPr lang="en-US" altLang="zh-CN" b="1" dirty="0"/>
              <a:t>276 </a:t>
            </a:r>
            <a:r>
              <a:rPr lang="en-US" altLang="zh-CN" dirty="0"/>
              <a:t>579 (1997)</a:t>
            </a:r>
            <a:endParaRPr lang="zh-CN" altLang="en-US" b="1" dirty="0"/>
          </a:p>
        </p:txBody>
      </p:sp>
      <p:pic>
        <p:nvPicPr>
          <p:cNvPr id="6" name="图片 5">
            <a:extLst>
              <a:ext uri="{FF2B5EF4-FFF2-40B4-BE49-F238E27FC236}">
                <a16:creationId xmlns:a16="http://schemas.microsoft.com/office/drawing/2014/main" id="{66079F56-9148-4628-A43F-3C4299153DFD}"/>
              </a:ext>
            </a:extLst>
          </p:cNvPr>
          <p:cNvPicPr/>
          <p:nvPr/>
        </p:nvPicPr>
        <p:blipFill>
          <a:blip r:embed="rId3"/>
          <a:stretch>
            <a:fillRect/>
          </a:stretch>
        </p:blipFill>
        <p:spPr>
          <a:xfrm>
            <a:off x="1110086" y="952297"/>
            <a:ext cx="8361950" cy="5393085"/>
          </a:xfrm>
          <a:prstGeom prst="rect">
            <a:avLst/>
          </a:prstGeom>
        </p:spPr>
      </p:pic>
    </p:spTree>
    <p:extLst>
      <p:ext uri="{BB962C8B-B14F-4D97-AF65-F5344CB8AC3E}">
        <p14:creationId xmlns:p14="http://schemas.microsoft.com/office/powerpoint/2010/main" val="168493608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147606" y="3702753"/>
            <a:ext cx="4138083" cy="1112034"/>
          </a:xfrm>
        </p:spPr>
        <p:txBody>
          <a:bodyPr/>
          <a:lstStyle/>
          <a:p>
            <a:pPr algn="ctr"/>
            <a:r>
              <a:rPr lang="en-US" altLang="zh-CN" dirty="0" smtClean="0">
                <a:solidFill>
                  <a:schemeClr val="accent2">
                    <a:lumMod val="75000"/>
                  </a:schemeClr>
                </a:solidFill>
              </a:rPr>
              <a:t>NV  centers</a:t>
            </a:r>
            <a:endParaRPr lang="en-US" altLang="zh-CN" dirty="0">
              <a:solidFill>
                <a:schemeClr val="accent2">
                  <a:lumMod val="75000"/>
                </a:schemeClr>
              </a:solidFill>
            </a:endParaRPr>
          </a:p>
        </p:txBody>
      </p:sp>
      <p:sp>
        <p:nvSpPr>
          <p:cNvPr id="33" name="文本占位符 2"/>
          <p:cNvSpPr>
            <a:spLocks noGrp="1"/>
          </p:cNvSpPr>
          <p:nvPr>
            <p:ph type="body" sz="quarter" idx="13"/>
          </p:nvPr>
        </p:nvSpPr>
        <p:spPr>
          <a:xfrm>
            <a:off x="5019562" y="1632318"/>
            <a:ext cx="7283275" cy="445151"/>
          </a:xfrm>
        </p:spPr>
        <p:txBody>
          <a:bodyPr/>
          <a:lstStyle/>
          <a:p>
            <a:pPr marL="457200" indent="-457200">
              <a:buFont typeface="Arial" panose="020B0604020202020204" pitchFamily="34" charset="0"/>
              <a:buChar char="•"/>
            </a:pPr>
            <a:r>
              <a:rPr lang="en-US" altLang="zh-CN" dirty="0"/>
              <a:t>Introduction to NV centers</a:t>
            </a:r>
          </a:p>
        </p:txBody>
      </p:sp>
      <p:sp>
        <p:nvSpPr>
          <p:cNvPr id="35" name="文本占位符 4"/>
          <p:cNvSpPr>
            <a:spLocks noGrp="1"/>
          </p:cNvSpPr>
          <p:nvPr>
            <p:ph type="body" sz="quarter" idx="15"/>
          </p:nvPr>
        </p:nvSpPr>
        <p:spPr>
          <a:xfrm>
            <a:off x="5737642" y="3001201"/>
            <a:ext cx="5882975" cy="445151"/>
          </a:xfrm>
        </p:spPr>
        <p:txBody>
          <a:bodyPr/>
          <a:lstStyle/>
          <a:p>
            <a:pPr marL="457200" indent="-457200">
              <a:buFont typeface="Arial" panose="020B0604020202020204" pitchFamily="34" charset="0"/>
              <a:buChar char="•"/>
            </a:pPr>
            <a:r>
              <a:rPr lang="en-US" altLang="zh-CN" dirty="0" smtClean="0"/>
              <a:t>Scanning NV </a:t>
            </a:r>
            <a:r>
              <a:rPr lang="en-US" altLang="zh-CN" dirty="0" err="1" smtClean="0"/>
              <a:t>magnetometry</a:t>
            </a:r>
            <a:endParaRPr lang="zh-CN" altLang="en-US" dirty="0"/>
          </a:p>
        </p:txBody>
      </p:sp>
      <p:sp>
        <p:nvSpPr>
          <p:cNvPr id="8" name="文本占位符 1"/>
          <p:cNvSpPr>
            <a:spLocks noGrp="1"/>
          </p:cNvSpPr>
          <p:nvPr>
            <p:ph type="body" sz="quarter" idx="12"/>
          </p:nvPr>
        </p:nvSpPr>
        <p:spPr>
          <a:xfrm>
            <a:off x="1221966" y="2478323"/>
            <a:ext cx="2383149" cy="651828"/>
          </a:xfrm>
        </p:spPr>
        <p:txBody>
          <a:bodyPr/>
          <a:lstStyle/>
          <a:p>
            <a:r>
              <a:rPr lang="en-US" altLang="zh-CN" sz="13800" b="0" dirty="0" smtClean="0">
                <a:solidFill>
                  <a:schemeClr val="accent2">
                    <a:lumMod val="75000"/>
                  </a:schemeClr>
                </a:solidFill>
                <a:latin typeface="Segoe UI Semibold" panose="020B0702040204020203" pitchFamily="34" charset="0"/>
                <a:cs typeface="Segoe UI Semibold" panose="020B0702040204020203" pitchFamily="34" charset="0"/>
              </a:rPr>
              <a:t>04</a:t>
            </a:r>
            <a:endParaRPr lang="zh-CN" altLang="en-US" sz="13800" b="0" dirty="0">
              <a:solidFill>
                <a:schemeClr val="accent2">
                  <a:lumMod val="75000"/>
                </a:schemeClr>
              </a:solidFill>
              <a:latin typeface="Segoe UI Semibold" panose="020B0702040204020203" pitchFamily="34" charset="0"/>
              <a:cs typeface="Segoe UI Semibold" panose="020B0702040204020203" pitchFamily="34" charset="0"/>
            </a:endParaRPr>
          </a:p>
        </p:txBody>
      </p:sp>
      <p:sp>
        <p:nvSpPr>
          <p:cNvPr id="10" name="文本占位符 4"/>
          <p:cNvSpPr>
            <a:spLocks noGrp="1"/>
          </p:cNvSpPr>
          <p:nvPr>
            <p:ph type="body" sz="quarter" idx="15"/>
          </p:nvPr>
        </p:nvSpPr>
        <p:spPr>
          <a:xfrm>
            <a:off x="6419862" y="4369636"/>
            <a:ext cx="5882975" cy="445151"/>
          </a:xfrm>
        </p:spPr>
        <p:txBody>
          <a:bodyPr/>
          <a:lstStyle/>
          <a:p>
            <a:pPr marL="457200" indent="-457200">
              <a:buFont typeface="Arial" panose="020B0604020202020204" pitchFamily="34" charset="0"/>
              <a:buChar char="•"/>
            </a:pPr>
            <a:r>
              <a:rPr lang="en-US" altLang="zh-CN" dirty="0" smtClean="0"/>
              <a:t>NV quantum sensing</a:t>
            </a:r>
            <a:endParaRPr lang="zh-CN" altLang="en-US" dirty="0"/>
          </a:p>
        </p:txBody>
      </p:sp>
    </p:spTree>
    <p:extLst>
      <p:ext uri="{BB962C8B-B14F-4D97-AF65-F5344CB8AC3E}">
        <p14:creationId xmlns:p14="http://schemas.microsoft.com/office/powerpoint/2010/main" val="292292321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04</a:t>
            </a:r>
            <a:endParaRPr lang="zh-CN" altLang="en-US" dirty="0"/>
          </a:p>
        </p:txBody>
      </p:sp>
      <p:sp>
        <p:nvSpPr>
          <p:cNvPr id="10" name="文本占位符 8"/>
          <p:cNvSpPr>
            <a:spLocks noGrp="1"/>
          </p:cNvSpPr>
          <p:nvPr>
            <p:ph type="body" sz="quarter" idx="13"/>
          </p:nvPr>
        </p:nvSpPr>
        <p:spPr>
          <a:xfrm>
            <a:off x="1184909" y="224155"/>
            <a:ext cx="7462379" cy="652145"/>
          </a:xfrm>
        </p:spPr>
        <p:txBody>
          <a:bodyPr/>
          <a:lstStyle/>
          <a:p>
            <a:r>
              <a:rPr lang="en-US" altLang="zh-CN" sz="3600" dirty="0"/>
              <a:t>Introduction to NV centers</a:t>
            </a:r>
          </a:p>
        </p:txBody>
      </p:sp>
      <p:pic>
        <p:nvPicPr>
          <p:cNvPr id="4" name="图片 3"/>
          <p:cNvPicPr>
            <a:picLocks noChangeAspect="1"/>
          </p:cNvPicPr>
          <p:nvPr/>
        </p:nvPicPr>
        <p:blipFill>
          <a:blip r:embed="rId3"/>
          <a:stretch>
            <a:fillRect/>
          </a:stretch>
        </p:blipFill>
        <p:spPr>
          <a:xfrm>
            <a:off x="6837680" y="1499235"/>
            <a:ext cx="3764915" cy="3299460"/>
          </a:xfrm>
          <a:prstGeom prst="rect">
            <a:avLst/>
          </a:prstGeom>
          <a:effectLst/>
        </p:spPr>
      </p:pic>
      <p:sp>
        <p:nvSpPr>
          <p:cNvPr id="9" name="文本框 8"/>
          <p:cNvSpPr txBox="1"/>
          <p:nvPr/>
        </p:nvSpPr>
        <p:spPr>
          <a:xfrm>
            <a:off x="5978207" y="5099050"/>
            <a:ext cx="5483860"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i="0" u="none" strike="noStrike" kern="1200" cap="none" spc="0" normalizeH="0" baseline="0" noProof="0" dirty="0" smtClean="0">
                <a:ln>
                  <a:noFill/>
                </a:ln>
                <a:solidFill>
                  <a:srgbClr val="000000"/>
                </a:solidFill>
                <a:effectLst/>
                <a:uLnTx/>
                <a:uFillTx/>
                <a:latin typeface="Segoe UI Semilight"/>
                <a:ea typeface="华文细黑"/>
                <a:cs typeface="+mn-cs"/>
              </a:rPr>
              <a:t>Nitrogen-vacancy </a:t>
            </a:r>
            <a:r>
              <a:rPr kumimoji="0" lang="en-US" altLang="zh-CN" sz="1800" i="0" u="none" strike="noStrike" kern="1200" cap="none" spc="0" normalizeH="0" baseline="0" noProof="0" dirty="0">
                <a:ln>
                  <a:noFill/>
                </a:ln>
                <a:solidFill>
                  <a:srgbClr val="000000"/>
                </a:solidFill>
                <a:effectLst/>
                <a:uLnTx/>
                <a:uFillTx/>
                <a:latin typeface="Segoe UI Semilight"/>
                <a:ea typeface="华文细黑"/>
                <a:cs typeface="+mn-cs"/>
              </a:rPr>
              <a:t>center in the diamond crystal</a:t>
            </a:r>
          </a:p>
        </p:txBody>
      </p:sp>
      <p:pic>
        <p:nvPicPr>
          <p:cNvPr id="12" name="图片 11"/>
          <p:cNvPicPr>
            <a:picLocks noChangeAspect="1"/>
          </p:cNvPicPr>
          <p:nvPr/>
        </p:nvPicPr>
        <p:blipFill>
          <a:blip r:embed="rId4"/>
          <a:stretch>
            <a:fillRect/>
          </a:stretch>
        </p:blipFill>
        <p:spPr>
          <a:xfrm>
            <a:off x="1402080" y="1621155"/>
            <a:ext cx="4011930" cy="3256280"/>
          </a:xfrm>
          <a:prstGeom prst="rect">
            <a:avLst/>
          </a:prstGeom>
        </p:spPr>
      </p:pic>
      <p:sp>
        <p:nvSpPr>
          <p:cNvPr id="13" name="文本框 12"/>
          <p:cNvSpPr txBox="1"/>
          <p:nvPr/>
        </p:nvSpPr>
        <p:spPr>
          <a:xfrm>
            <a:off x="1766252" y="5099050"/>
            <a:ext cx="2621915"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i="0" u="none" strike="noStrike" kern="1200" cap="none" spc="0" normalizeH="0" baseline="0" noProof="0" dirty="0" smtClean="0">
                <a:ln>
                  <a:noFill/>
                </a:ln>
                <a:solidFill>
                  <a:srgbClr val="000000"/>
                </a:solidFill>
                <a:effectLst/>
                <a:uLnTx/>
                <a:uFillTx/>
                <a:ea typeface="华文细黑"/>
                <a:cs typeface="+mn-cs"/>
              </a:rPr>
              <a:t>Diamond </a:t>
            </a:r>
            <a:r>
              <a:rPr kumimoji="0" lang="en-US" altLang="zh-CN" sz="1800" i="0" u="none" strike="noStrike" kern="1200" cap="none" spc="0" normalizeH="0" baseline="0" noProof="0" dirty="0">
                <a:ln>
                  <a:noFill/>
                </a:ln>
                <a:solidFill>
                  <a:srgbClr val="000000"/>
                </a:solidFill>
                <a:effectLst/>
                <a:uLnTx/>
                <a:uFillTx/>
                <a:ea typeface="华文细黑"/>
                <a:cs typeface="+mn-cs"/>
              </a:rPr>
              <a:t>crystal</a:t>
            </a:r>
          </a:p>
        </p:txBody>
      </p:sp>
      <p:sp>
        <p:nvSpPr>
          <p:cNvPr id="21" name="任意多边形 20"/>
          <p:cNvSpPr/>
          <p:nvPr/>
        </p:nvSpPr>
        <p:spPr>
          <a:xfrm>
            <a:off x="2846070" y="2917190"/>
            <a:ext cx="462915" cy="519430"/>
          </a:xfrm>
          <a:custGeom>
            <a:avLst/>
            <a:gdLst>
              <a:gd name="connisteX0" fmla="*/ 9525 w 462915"/>
              <a:gd name="connsiteY0" fmla="*/ 0 h 519430"/>
              <a:gd name="connisteX1" fmla="*/ 93980 w 462915"/>
              <a:gd name="connsiteY1" fmla="*/ 0 h 519430"/>
              <a:gd name="connisteX2" fmla="*/ 179070 w 462915"/>
              <a:gd name="connsiteY2" fmla="*/ 0 h 519430"/>
              <a:gd name="connisteX3" fmla="*/ 264160 w 462915"/>
              <a:gd name="connsiteY3" fmla="*/ 0 h 519430"/>
              <a:gd name="connisteX4" fmla="*/ 330200 w 462915"/>
              <a:gd name="connsiteY4" fmla="*/ 28575 h 519430"/>
              <a:gd name="connisteX5" fmla="*/ 405765 w 462915"/>
              <a:gd name="connsiteY5" fmla="*/ 104140 h 519430"/>
              <a:gd name="connisteX6" fmla="*/ 424815 w 462915"/>
              <a:gd name="connsiteY6" fmla="*/ 170180 h 519430"/>
              <a:gd name="connisteX7" fmla="*/ 453390 w 462915"/>
              <a:gd name="connsiteY7" fmla="*/ 245745 h 519430"/>
              <a:gd name="connisteX8" fmla="*/ 462915 w 462915"/>
              <a:gd name="connsiteY8" fmla="*/ 311785 h 519430"/>
              <a:gd name="connisteX9" fmla="*/ 462915 w 462915"/>
              <a:gd name="connsiteY9" fmla="*/ 377825 h 519430"/>
              <a:gd name="connisteX10" fmla="*/ 462915 w 462915"/>
              <a:gd name="connsiteY10" fmla="*/ 453390 h 519430"/>
              <a:gd name="connisteX11" fmla="*/ 396240 w 462915"/>
              <a:gd name="connsiteY11" fmla="*/ 481965 h 519430"/>
              <a:gd name="connisteX12" fmla="*/ 330200 w 462915"/>
              <a:gd name="connsiteY12" fmla="*/ 501015 h 519430"/>
              <a:gd name="connisteX13" fmla="*/ 264160 w 462915"/>
              <a:gd name="connsiteY13" fmla="*/ 510540 h 519430"/>
              <a:gd name="connisteX14" fmla="*/ 198120 w 462915"/>
              <a:gd name="connsiteY14" fmla="*/ 519430 h 519430"/>
              <a:gd name="connisteX15" fmla="*/ 132080 w 462915"/>
              <a:gd name="connsiteY15" fmla="*/ 519430 h 519430"/>
              <a:gd name="connisteX16" fmla="*/ 66040 w 462915"/>
              <a:gd name="connsiteY16" fmla="*/ 453390 h 519430"/>
              <a:gd name="connisteX17" fmla="*/ 27940 w 462915"/>
              <a:gd name="connsiteY17" fmla="*/ 387350 h 519430"/>
              <a:gd name="connisteX18" fmla="*/ 0 w 462915"/>
              <a:gd name="connsiteY18" fmla="*/ 321310 h 519430"/>
              <a:gd name="connisteX19" fmla="*/ 0 w 462915"/>
              <a:gd name="connsiteY19" fmla="*/ 255270 h 519430"/>
              <a:gd name="connisteX20" fmla="*/ 0 w 462915"/>
              <a:gd name="connsiteY20" fmla="*/ 189230 h 519430"/>
              <a:gd name="connisteX21" fmla="*/ 18415 w 462915"/>
              <a:gd name="connsiteY21" fmla="*/ 123190 h 519430"/>
              <a:gd name="connisteX22" fmla="*/ 37465 w 462915"/>
              <a:gd name="connsiteY22" fmla="*/ 56515 h 519430"/>
              <a:gd name="connisteX23" fmla="*/ 103505 w 462915"/>
              <a:gd name="connsiteY23" fmla="*/ 28575 h 519430"/>
              <a:gd name="connisteX24" fmla="*/ 85090 w 462915"/>
              <a:gd name="connsiteY24" fmla="*/ 9525 h 5194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Lst>
            <a:rect l="l" t="t" r="r" b="b"/>
            <a:pathLst>
              <a:path w="462915" h="519430">
                <a:moveTo>
                  <a:pt x="9525" y="0"/>
                </a:moveTo>
                <a:lnTo>
                  <a:pt x="93980" y="0"/>
                </a:lnTo>
                <a:lnTo>
                  <a:pt x="179070" y="0"/>
                </a:lnTo>
                <a:lnTo>
                  <a:pt x="264160" y="0"/>
                </a:lnTo>
                <a:lnTo>
                  <a:pt x="330200" y="28575"/>
                </a:lnTo>
                <a:lnTo>
                  <a:pt x="405765" y="104140"/>
                </a:lnTo>
                <a:lnTo>
                  <a:pt x="424815" y="170180"/>
                </a:lnTo>
                <a:lnTo>
                  <a:pt x="453390" y="245745"/>
                </a:lnTo>
                <a:lnTo>
                  <a:pt x="462915" y="311785"/>
                </a:lnTo>
                <a:lnTo>
                  <a:pt x="462915" y="377825"/>
                </a:lnTo>
                <a:lnTo>
                  <a:pt x="462915" y="453390"/>
                </a:lnTo>
                <a:lnTo>
                  <a:pt x="396240" y="481965"/>
                </a:lnTo>
                <a:lnTo>
                  <a:pt x="330200" y="501015"/>
                </a:lnTo>
                <a:lnTo>
                  <a:pt x="264160" y="510540"/>
                </a:lnTo>
                <a:lnTo>
                  <a:pt x="198120" y="519430"/>
                </a:lnTo>
                <a:lnTo>
                  <a:pt x="132080" y="519430"/>
                </a:lnTo>
                <a:lnTo>
                  <a:pt x="66040" y="453390"/>
                </a:lnTo>
                <a:lnTo>
                  <a:pt x="27940" y="387350"/>
                </a:lnTo>
                <a:lnTo>
                  <a:pt x="0" y="321310"/>
                </a:lnTo>
                <a:lnTo>
                  <a:pt x="0" y="255270"/>
                </a:lnTo>
                <a:lnTo>
                  <a:pt x="0" y="189230"/>
                </a:lnTo>
                <a:lnTo>
                  <a:pt x="18415" y="123190"/>
                </a:lnTo>
                <a:lnTo>
                  <a:pt x="37465" y="56515"/>
                </a:lnTo>
                <a:lnTo>
                  <a:pt x="103505" y="28575"/>
                </a:lnTo>
                <a:lnTo>
                  <a:pt x="85090" y="952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Segoe UI Semilight"/>
              <a:ea typeface="华文细黑"/>
              <a:cs typeface="+mn-cs"/>
            </a:endParaRPr>
          </a:p>
        </p:txBody>
      </p:sp>
      <p:sp>
        <p:nvSpPr>
          <p:cNvPr id="22" name="图文框 21"/>
          <p:cNvSpPr/>
          <p:nvPr/>
        </p:nvSpPr>
        <p:spPr>
          <a:xfrm>
            <a:off x="2869565" y="2959735"/>
            <a:ext cx="415290" cy="43497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Segoe UI Semilight"/>
              <a:ea typeface="华文细黑"/>
              <a:cs typeface="+mn-cs"/>
            </a:endParaRPr>
          </a:p>
        </p:txBody>
      </p:sp>
      <p:sp>
        <p:nvSpPr>
          <p:cNvPr id="23" name="图文框 22"/>
          <p:cNvSpPr/>
          <p:nvPr/>
        </p:nvSpPr>
        <p:spPr>
          <a:xfrm>
            <a:off x="3491230" y="2381885"/>
            <a:ext cx="397510" cy="407670"/>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Segoe UI Semilight"/>
              <a:ea typeface="华文细黑"/>
              <a:cs typeface="+mn-cs"/>
            </a:endParaRPr>
          </a:p>
        </p:txBody>
      </p:sp>
      <p:cxnSp>
        <p:nvCxnSpPr>
          <p:cNvPr id="24" name="直接箭头连接符 23"/>
          <p:cNvCxnSpPr>
            <a:stCxn id="23" idx="3"/>
          </p:cNvCxnSpPr>
          <p:nvPr/>
        </p:nvCxnSpPr>
        <p:spPr>
          <a:xfrm>
            <a:off x="3888740" y="2585720"/>
            <a:ext cx="4932000" cy="108000"/>
          </a:xfrm>
          <a:prstGeom prst="straightConnector1">
            <a:avLst/>
          </a:prstGeom>
          <a:ln w="28575" cmpd="sng">
            <a:solidFill>
              <a:srgbClr val="FF0000"/>
            </a:solidFill>
            <a:prstDash val="solid"/>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25" name="直接箭头连接符 24"/>
          <p:cNvCxnSpPr/>
          <p:nvPr/>
        </p:nvCxnSpPr>
        <p:spPr>
          <a:xfrm>
            <a:off x="3284855" y="3195320"/>
            <a:ext cx="4831715" cy="107950"/>
          </a:xfrm>
          <a:prstGeom prst="straightConnector1">
            <a:avLst/>
          </a:prstGeom>
          <a:ln w="28575">
            <a:solidFill>
              <a:srgbClr val="FF0000"/>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2" name="文本占位符 2"/>
          <p:cNvSpPr>
            <a:spLocks noGrp="1"/>
          </p:cNvSpPr>
          <p:nvPr/>
        </p:nvSpPr>
        <p:spPr>
          <a:xfrm>
            <a:off x="81280" y="6545580"/>
            <a:ext cx="6338570" cy="313932"/>
          </a:xfrm>
          <a:prstGeom prst="rect">
            <a:avLst/>
          </a:prstGeom>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600" kern="1200" baseline="0" dirty="0">
                <a:solidFill>
                  <a:schemeClr val="tx1"/>
                </a:solidFill>
                <a:latin typeface="Cambria" panose="02040503050406030204" pitchFamily="18" charset="0"/>
                <a:ea typeface="华文细黑"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i="1" dirty="0" smtClean="0"/>
              <a:t>Rep</a:t>
            </a:r>
            <a:r>
              <a:rPr lang="en-US" altLang="zh-CN" i="1" dirty="0"/>
              <a:t>. Prog. Phys</a:t>
            </a:r>
            <a:r>
              <a:rPr lang="en-US" altLang="zh-CN" i="1" dirty="0" smtClean="0"/>
              <a:t>. </a:t>
            </a:r>
            <a:r>
              <a:rPr lang="en-US" altLang="zh-CN" b="1" dirty="0" smtClean="0"/>
              <a:t>77</a:t>
            </a:r>
            <a:r>
              <a:rPr lang="en-US" altLang="zh-CN" dirty="0" smtClean="0"/>
              <a:t>, 056503 (2014)</a:t>
            </a:r>
            <a:endParaRPr kumimoji="0" lang="zh-CN" altLang="en-US" sz="1600" b="0" i="0" u="none" strike="noStrike" kern="1200" cap="none" spc="0" normalizeH="0" baseline="0" noProof="0" dirty="0">
              <a:ln>
                <a:noFill/>
              </a:ln>
              <a:solidFill>
                <a:srgbClr val="000000"/>
              </a:solidFill>
              <a:effectLst/>
              <a:uLnTx/>
              <a:uFillTx/>
              <a:latin typeface="Cambria" panose="02040503050406030204" pitchFamily="18" charset="0"/>
              <a:ea typeface="华文细黑" panose="02010600040101010101" pitchFamily="2" charset="-122"/>
              <a:cs typeface="+mn-cs"/>
            </a:endParaRPr>
          </a:p>
        </p:txBody>
      </p:sp>
    </p:spTree>
    <p:extLst>
      <p:ext uri="{BB962C8B-B14F-4D97-AF65-F5344CB8AC3E}">
        <p14:creationId xmlns:p14="http://schemas.microsoft.com/office/powerpoint/2010/main" val="316426495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04</a:t>
            </a:r>
            <a:endParaRPr lang="zh-CN" altLang="en-US" dirty="0"/>
          </a:p>
        </p:txBody>
      </p:sp>
      <p:sp>
        <p:nvSpPr>
          <p:cNvPr id="10" name="文本占位符 8"/>
          <p:cNvSpPr>
            <a:spLocks noGrp="1"/>
          </p:cNvSpPr>
          <p:nvPr>
            <p:ph type="body" sz="quarter" idx="13"/>
          </p:nvPr>
        </p:nvSpPr>
        <p:spPr>
          <a:xfrm>
            <a:off x="1184910" y="224155"/>
            <a:ext cx="9438640" cy="652145"/>
          </a:xfrm>
        </p:spPr>
        <p:txBody>
          <a:bodyPr/>
          <a:lstStyle/>
          <a:p>
            <a:r>
              <a:rPr lang="en-US" altLang="zh-CN" sz="3600" dirty="0"/>
              <a:t>Introduction to NV centers</a:t>
            </a:r>
          </a:p>
        </p:txBody>
      </p:sp>
      <p:pic>
        <p:nvPicPr>
          <p:cNvPr id="5" name="图片 4"/>
          <p:cNvPicPr>
            <a:picLocks noChangeAspect="1"/>
          </p:cNvPicPr>
          <p:nvPr/>
        </p:nvPicPr>
        <p:blipFill>
          <a:blip r:embed="rId3"/>
          <a:stretch>
            <a:fillRect/>
          </a:stretch>
        </p:blipFill>
        <p:spPr>
          <a:xfrm>
            <a:off x="488301" y="5341156"/>
            <a:ext cx="5643245" cy="664210"/>
          </a:xfrm>
          <a:prstGeom prst="rect">
            <a:avLst/>
          </a:prstGeom>
        </p:spPr>
      </p:pic>
      <p:sp>
        <p:nvSpPr>
          <p:cNvPr id="2" name="文本占位符 2"/>
          <p:cNvSpPr>
            <a:spLocks noGrp="1"/>
          </p:cNvSpPr>
          <p:nvPr/>
        </p:nvSpPr>
        <p:spPr>
          <a:xfrm>
            <a:off x="110490" y="6545580"/>
            <a:ext cx="6338570" cy="312420"/>
          </a:xfrm>
          <a:prstGeom prst="rect">
            <a:avLst/>
          </a:prstGeom>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600" kern="1200" baseline="0" dirty="0">
                <a:solidFill>
                  <a:schemeClr val="tx1"/>
                </a:solidFill>
                <a:latin typeface="Cambria" panose="02040503050406030204" pitchFamily="18" charset="0"/>
                <a:ea typeface="华文细黑"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i="1" dirty="0"/>
              <a:t>Rep. </a:t>
            </a:r>
            <a:r>
              <a:rPr lang="en-US" altLang="zh-CN" i="1" dirty="0" err="1"/>
              <a:t>Prog</a:t>
            </a:r>
            <a:r>
              <a:rPr lang="en-US" altLang="zh-CN" i="1" dirty="0"/>
              <a:t>. Phys. </a:t>
            </a:r>
            <a:r>
              <a:rPr lang="en-US" altLang="zh-CN" b="1" dirty="0"/>
              <a:t>77</a:t>
            </a:r>
            <a:r>
              <a:rPr lang="en-US" altLang="zh-CN" dirty="0"/>
              <a:t>, 056503 (2014)</a:t>
            </a:r>
            <a:endParaRPr lang="zh-CN" altLang="en-US" sz="1400" dirty="0">
              <a:solidFill>
                <a:srgbClr val="000000"/>
              </a:solidFill>
            </a:endParaRPr>
          </a:p>
        </p:txBody>
      </p:sp>
      <p:grpSp>
        <p:nvGrpSpPr>
          <p:cNvPr id="4" name="组合 3"/>
          <p:cNvGrpSpPr/>
          <p:nvPr/>
        </p:nvGrpSpPr>
        <p:grpSpPr>
          <a:xfrm>
            <a:off x="1712383" y="1254210"/>
            <a:ext cx="2863850" cy="3709035"/>
            <a:chOff x="7458710" y="970915"/>
            <a:chExt cx="2863850" cy="3709035"/>
          </a:xfrm>
        </p:grpSpPr>
        <p:pic>
          <p:nvPicPr>
            <p:cNvPr id="11" name="图片 10"/>
            <p:cNvPicPr>
              <a:picLocks noChangeAspect="1"/>
            </p:cNvPicPr>
            <p:nvPr/>
          </p:nvPicPr>
          <p:blipFill>
            <a:blip r:embed="rId4"/>
            <a:stretch>
              <a:fillRect/>
            </a:stretch>
          </p:blipFill>
          <p:spPr>
            <a:xfrm>
              <a:off x="7458710" y="970915"/>
              <a:ext cx="2863850" cy="3709035"/>
            </a:xfrm>
            <a:prstGeom prst="rect">
              <a:avLst/>
            </a:prstGeom>
          </p:spPr>
        </p:pic>
        <p:sp>
          <p:nvSpPr>
            <p:cNvPr id="3" name="矩形 2"/>
            <p:cNvSpPr/>
            <p:nvPr/>
          </p:nvSpPr>
          <p:spPr>
            <a:xfrm>
              <a:off x="7642578" y="970915"/>
              <a:ext cx="564444" cy="8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 name="文本框 11"/>
          <p:cNvSpPr txBox="1"/>
          <p:nvPr/>
        </p:nvSpPr>
        <p:spPr>
          <a:xfrm>
            <a:off x="7493949" y="5637066"/>
            <a:ext cx="3018790"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i="0" u="none" strike="noStrike" kern="1200" cap="none" spc="0" normalizeH="0" baseline="0" noProof="0" dirty="0" smtClean="0">
                <a:ln>
                  <a:noFill/>
                </a:ln>
                <a:solidFill>
                  <a:srgbClr val="000000"/>
                </a:solidFill>
                <a:effectLst/>
                <a:uLnTx/>
                <a:uFillTx/>
                <a:ea typeface="华文细黑"/>
                <a:cs typeface="+mn-cs"/>
              </a:rPr>
              <a:t>NV</a:t>
            </a:r>
            <a:r>
              <a:rPr kumimoji="0" lang="en-US" altLang="zh-CN" sz="1800" i="0" u="none" strike="noStrike" kern="1200" cap="none" spc="0" normalizeH="0" noProof="0" dirty="0" smtClean="0">
                <a:ln>
                  <a:noFill/>
                </a:ln>
                <a:solidFill>
                  <a:srgbClr val="000000"/>
                </a:solidFill>
                <a:effectLst/>
                <a:uLnTx/>
                <a:uFillTx/>
                <a:ea typeface="华文细黑"/>
                <a:cs typeface="+mn-cs"/>
              </a:rPr>
              <a:t> </a:t>
            </a:r>
            <a:r>
              <a:rPr kumimoji="0" lang="en-US" altLang="zh-CN" sz="1800" i="0" u="none" strike="noStrike" kern="1200" cap="none" spc="0" normalizeH="0" baseline="0" noProof="0" dirty="0" smtClean="0">
                <a:ln>
                  <a:noFill/>
                </a:ln>
                <a:solidFill>
                  <a:srgbClr val="000000"/>
                </a:solidFill>
                <a:effectLst/>
                <a:uLnTx/>
                <a:uFillTx/>
                <a:ea typeface="华文细黑"/>
                <a:cs typeface="+mn-cs"/>
              </a:rPr>
              <a:t>Energy</a:t>
            </a:r>
            <a:r>
              <a:rPr kumimoji="0" lang="en-US" altLang="zh-CN" sz="1800" i="0" u="none" strike="noStrike" kern="1200" cap="none" spc="0" normalizeH="0" noProof="0" dirty="0" smtClean="0">
                <a:ln>
                  <a:noFill/>
                </a:ln>
                <a:solidFill>
                  <a:srgbClr val="000000"/>
                </a:solidFill>
                <a:effectLst/>
                <a:uLnTx/>
                <a:uFillTx/>
                <a:ea typeface="华文细黑"/>
                <a:cs typeface="+mn-cs"/>
              </a:rPr>
              <a:t> levels</a:t>
            </a:r>
            <a:endParaRPr kumimoji="0" lang="en-US" altLang="zh-CN" sz="1800" i="0" u="none" strike="noStrike" kern="1200" cap="none" spc="0" normalizeH="0" baseline="0" noProof="0" dirty="0">
              <a:ln>
                <a:noFill/>
              </a:ln>
              <a:solidFill>
                <a:srgbClr val="000000"/>
              </a:solidFill>
              <a:effectLst/>
              <a:uLnTx/>
              <a:uFillTx/>
              <a:ea typeface="华文细黑"/>
              <a:cs typeface="+mn-cs"/>
            </a:endParaRPr>
          </a:p>
        </p:txBody>
      </p:sp>
      <p:grpSp>
        <p:nvGrpSpPr>
          <p:cNvPr id="13" name="组合 12"/>
          <p:cNvGrpSpPr/>
          <p:nvPr/>
        </p:nvGrpSpPr>
        <p:grpSpPr>
          <a:xfrm>
            <a:off x="6795767" y="1246612"/>
            <a:ext cx="4415155" cy="4268470"/>
            <a:chOff x="374366" y="1058973"/>
            <a:chExt cx="4415155" cy="4268470"/>
          </a:xfrm>
        </p:grpSpPr>
        <p:pic>
          <p:nvPicPr>
            <p:cNvPr id="14" name="图片 13"/>
            <p:cNvPicPr>
              <a:picLocks noChangeAspect="1"/>
            </p:cNvPicPr>
            <p:nvPr/>
          </p:nvPicPr>
          <p:blipFill>
            <a:blip r:embed="rId5"/>
            <a:stretch>
              <a:fillRect/>
            </a:stretch>
          </p:blipFill>
          <p:spPr>
            <a:xfrm>
              <a:off x="374366" y="1058973"/>
              <a:ext cx="4415155" cy="4268470"/>
            </a:xfrm>
            <a:prstGeom prst="rect">
              <a:avLst/>
            </a:prstGeom>
          </p:spPr>
        </p:pic>
        <p:sp>
          <p:nvSpPr>
            <p:cNvPr id="15" name="矩形 14"/>
            <p:cNvSpPr/>
            <p:nvPr/>
          </p:nvSpPr>
          <p:spPr>
            <a:xfrm>
              <a:off x="468486" y="1058973"/>
              <a:ext cx="550123" cy="75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362215699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04</a:t>
            </a:r>
            <a:endParaRPr lang="zh-CN" altLang="en-US" dirty="0"/>
          </a:p>
        </p:txBody>
      </p:sp>
      <p:sp>
        <p:nvSpPr>
          <p:cNvPr id="10" name="文本占位符 8"/>
          <p:cNvSpPr>
            <a:spLocks noGrp="1"/>
          </p:cNvSpPr>
          <p:nvPr>
            <p:ph type="body" sz="quarter" idx="13"/>
          </p:nvPr>
        </p:nvSpPr>
        <p:spPr>
          <a:xfrm>
            <a:off x="1184909" y="224155"/>
            <a:ext cx="6164157" cy="652145"/>
          </a:xfrm>
        </p:spPr>
        <p:txBody>
          <a:bodyPr/>
          <a:lstStyle/>
          <a:p>
            <a:r>
              <a:rPr lang="en-US" altLang="zh-CN" sz="3600" dirty="0"/>
              <a:t>Introduction to NV centers</a:t>
            </a:r>
          </a:p>
        </p:txBody>
      </p:sp>
      <p:pic>
        <p:nvPicPr>
          <p:cNvPr id="4" name="图片 3"/>
          <p:cNvPicPr>
            <a:picLocks noChangeAspect="1"/>
          </p:cNvPicPr>
          <p:nvPr/>
        </p:nvPicPr>
        <p:blipFill>
          <a:blip r:embed="rId3"/>
          <a:stretch>
            <a:fillRect/>
          </a:stretch>
        </p:blipFill>
        <p:spPr>
          <a:xfrm>
            <a:off x="2324839" y="1016738"/>
            <a:ext cx="3884295" cy="4089400"/>
          </a:xfrm>
          <a:prstGeom prst="rect">
            <a:avLst/>
          </a:prstGeom>
        </p:spPr>
      </p:pic>
      <p:sp>
        <p:nvSpPr>
          <p:cNvPr id="6" name="文本占位符 2"/>
          <p:cNvSpPr>
            <a:spLocks noGrp="1"/>
          </p:cNvSpPr>
          <p:nvPr/>
        </p:nvSpPr>
        <p:spPr>
          <a:xfrm>
            <a:off x="90805" y="6545580"/>
            <a:ext cx="6338570" cy="312420"/>
          </a:xfrm>
          <a:prstGeom prst="rect">
            <a:avLst/>
          </a:prstGeom>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600" kern="1200" baseline="0" dirty="0">
                <a:solidFill>
                  <a:schemeClr val="tx1"/>
                </a:solidFill>
                <a:latin typeface="Cambria" panose="02040503050406030204" pitchFamily="18" charset="0"/>
                <a:ea typeface="华文细黑"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i="1" dirty="0"/>
              <a:t>Rep. </a:t>
            </a:r>
            <a:r>
              <a:rPr lang="en-US" altLang="zh-CN" i="1" dirty="0" err="1"/>
              <a:t>Prog</a:t>
            </a:r>
            <a:r>
              <a:rPr lang="en-US" altLang="zh-CN" i="1" dirty="0"/>
              <a:t>. Phys. </a:t>
            </a:r>
            <a:r>
              <a:rPr lang="en-US" altLang="zh-CN" b="1" dirty="0"/>
              <a:t>77</a:t>
            </a:r>
            <a:r>
              <a:rPr lang="en-US" altLang="zh-CN" dirty="0"/>
              <a:t>, 056503 (2014)</a:t>
            </a:r>
            <a:endParaRPr lang="zh-CN" altLang="en-US" sz="1400" dirty="0">
              <a:solidFill>
                <a:srgbClr val="000000"/>
              </a:solidFill>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066" y="1186626"/>
            <a:ext cx="2717616" cy="3749623"/>
          </a:xfrm>
          <a:prstGeom prst="rect">
            <a:avLst/>
          </a:prstGeom>
        </p:spPr>
      </p:pic>
      <p:pic>
        <p:nvPicPr>
          <p:cNvPr id="12" name="图片 11"/>
          <p:cNvPicPr>
            <a:picLocks noChangeAspect="1"/>
          </p:cNvPicPr>
          <p:nvPr/>
        </p:nvPicPr>
        <p:blipFill>
          <a:blip r:embed="rId5"/>
          <a:stretch>
            <a:fillRect/>
          </a:stretch>
        </p:blipFill>
        <p:spPr>
          <a:xfrm>
            <a:off x="90805" y="5246576"/>
            <a:ext cx="5436235" cy="970280"/>
          </a:xfrm>
          <a:prstGeom prst="rect">
            <a:avLst/>
          </a:prstGeom>
        </p:spPr>
      </p:pic>
    </p:spTree>
    <p:extLst>
      <p:ext uri="{BB962C8B-B14F-4D97-AF65-F5344CB8AC3E}">
        <p14:creationId xmlns:p14="http://schemas.microsoft.com/office/powerpoint/2010/main" val="107556045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04</a:t>
            </a:r>
            <a:endParaRPr lang="zh-CN" altLang="en-US" dirty="0"/>
          </a:p>
        </p:txBody>
      </p:sp>
      <p:sp>
        <p:nvSpPr>
          <p:cNvPr id="3" name="文本占位符 2"/>
          <p:cNvSpPr>
            <a:spLocks noGrp="1"/>
          </p:cNvSpPr>
          <p:nvPr>
            <p:ph type="body" sz="quarter" idx="14"/>
          </p:nvPr>
        </p:nvSpPr>
        <p:spPr>
          <a:xfrm>
            <a:off x="81280" y="6545580"/>
            <a:ext cx="6804942" cy="313932"/>
          </a:xfrm>
        </p:spPr>
        <p:txBody>
          <a:bodyPr wrap="square"/>
          <a:lstStyle/>
          <a:p>
            <a:r>
              <a:rPr lang="fr-FR" altLang="zh-CN" i="1" dirty="0"/>
              <a:t>Annu. Rev. Phys. Chem. </a:t>
            </a:r>
            <a:r>
              <a:rPr lang="fr-FR" altLang="zh-CN" b="1" dirty="0" smtClean="0"/>
              <a:t>65</a:t>
            </a:r>
            <a:r>
              <a:rPr lang="en-US" altLang="zh-CN" dirty="0" smtClean="0"/>
              <a:t>, </a:t>
            </a:r>
            <a:r>
              <a:rPr lang="fr-FR" altLang="zh-CN" dirty="0" smtClean="0"/>
              <a:t>83 (2014), </a:t>
            </a:r>
            <a:r>
              <a:rPr lang="en-US" altLang="zh-CN" i="1" dirty="0"/>
              <a:t>Nature Nanotech</a:t>
            </a:r>
            <a:r>
              <a:rPr lang="en-US" altLang="zh-CN" dirty="0"/>
              <a:t> </a:t>
            </a:r>
            <a:r>
              <a:rPr lang="en-US" altLang="zh-CN" b="1" dirty="0"/>
              <a:t>7</a:t>
            </a:r>
            <a:r>
              <a:rPr lang="en-US" altLang="zh-CN" dirty="0"/>
              <a:t>, </a:t>
            </a:r>
            <a:r>
              <a:rPr lang="en-US" altLang="zh-CN" dirty="0" smtClean="0"/>
              <a:t>320 </a:t>
            </a:r>
            <a:r>
              <a:rPr lang="en-US" altLang="zh-CN" dirty="0"/>
              <a:t>(2012</a:t>
            </a:r>
            <a:r>
              <a:rPr lang="en-US" altLang="zh-CN" dirty="0" smtClean="0"/>
              <a:t>)</a:t>
            </a:r>
            <a:endParaRPr lang="zh-CN" altLang="en-US" dirty="0"/>
          </a:p>
        </p:txBody>
      </p:sp>
      <p:sp>
        <p:nvSpPr>
          <p:cNvPr id="10" name="文本占位符 8"/>
          <p:cNvSpPr>
            <a:spLocks noGrp="1"/>
          </p:cNvSpPr>
          <p:nvPr>
            <p:ph type="body" sz="quarter" idx="13"/>
          </p:nvPr>
        </p:nvSpPr>
        <p:spPr>
          <a:xfrm>
            <a:off x="1184910" y="224155"/>
            <a:ext cx="9438640" cy="652145"/>
          </a:xfrm>
        </p:spPr>
        <p:txBody>
          <a:bodyPr/>
          <a:lstStyle/>
          <a:p>
            <a:r>
              <a:rPr lang="en-US" altLang="zh-CN" sz="3600" dirty="0" smtClean="0"/>
              <a:t>Scanning NV </a:t>
            </a:r>
            <a:r>
              <a:rPr lang="en-US" altLang="zh-CN" sz="3600" dirty="0" err="1" smtClean="0"/>
              <a:t>magnetometry</a:t>
            </a:r>
            <a:r>
              <a:rPr lang="en-US" altLang="zh-CN" sz="2800" dirty="0" smtClean="0">
                <a:latin typeface="+mn-lt"/>
              </a:rPr>
              <a:t>:</a:t>
            </a:r>
          </a:p>
          <a:p>
            <a:r>
              <a:rPr lang="en-US" altLang="zh-CN" sz="2800" dirty="0" smtClean="0">
                <a:latin typeface="+mn-lt"/>
              </a:rPr>
              <a:t>Optically detected magnetic resonance</a:t>
            </a:r>
            <a:endParaRPr lang="en-US" altLang="zh-CN" sz="3600" dirty="0" smtClean="0"/>
          </a:p>
        </p:txBody>
      </p:sp>
      <p:pic>
        <p:nvPicPr>
          <p:cNvPr id="4" name="图片 3"/>
          <p:cNvPicPr>
            <a:picLocks noChangeAspect="1"/>
          </p:cNvPicPr>
          <p:nvPr/>
        </p:nvPicPr>
        <p:blipFill>
          <a:blip r:embed="rId3"/>
          <a:stretch>
            <a:fillRect/>
          </a:stretch>
        </p:blipFill>
        <p:spPr>
          <a:xfrm>
            <a:off x="5569615" y="1751628"/>
            <a:ext cx="5523092" cy="3816689"/>
          </a:xfrm>
          <a:prstGeom prst="rect">
            <a:avLst/>
          </a:prstGeom>
        </p:spPr>
      </p:pic>
      <p:grpSp>
        <p:nvGrpSpPr>
          <p:cNvPr id="7" name="组合 6"/>
          <p:cNvGrpSpPr/>
          <p:nvPr/>
        </p:nvGrpSpPr>
        <p:grpSpPr>
          <a:xfrm>
            <a:off x="1184910" y="1614159"/>
            <a:ext cx="3619061" cy="3954159"/>
            <a:chOff x="1184910" y="1614159"/>
            <a:chExt cx="3619061" cy="3954159"/>
          </a:xfrm>
        </p:grpSpPr>
        <p:pic>
          <p:nvPicPr>
            <p:cNvPr id="5" name="图片 4"/>
            <p:cNvPicPr>
              <a:picLocks noChangeAspect="1"/>
            </p:cNvPicPr>
            <p:nvPr/>
          </p:nvPicPr>
          <p:blipFill>
            <a:blip r:embed="rId4"/>
            <a:stretch>
              <a:fillRect/>
            </a:stretch>
          </p:blipFill>
          <p:spPr>
            <a:xfrm>
              <a:off x="1184910" y="1614159"/>
              <a:ext cx="3619061" cy="3954159"/>
            </a:xfrm>
            <a:prstGeom prst="rect">
              <a:avLst/>
            </a:prstGeom>
          </p:spPr>
        </p:pic>
        <p:sp>
          <p:nvSpPr>
            <p:cNvPr id="6" name="矩形 5"/>
            <p:cNvSpPr/>
            <p:nvPr/>
          </p:nvSpPr>
          <p:spPr>
            <a:xfrm>
              <a:off x="1184910" y="1614159"/>
              <a:ext cx="316512" cy="598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304295438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04</a:t>
            </a:r>
            <a:endParaRPr lang="zh-CN" altLang="en-US" dirty="0"/>
          </a:p>
        </p:txBody>
      </p:sp>
      <p:sp>
        <p:nvSpPr>
          <p:cNvPr id="10" name="文本占位符 8"/>
          <p:cNvSpPr>
            <a:spLocks noGrp="1"/>
          </p:cNvSpPr>
          <p:nvPr>
            <p:ph type="body" sz="quarter" idx="13"/>
          </p:nvPr>
        </p:nvSpPr>
        <p:spPr>
          <a:xfrm>
            <a:off x="1184910" y="224155"/>
            <a:ext cx="9438640" cy="652145"/>
          </a:xfrm>
        </p:spPr>
        <p:txBody>
          <a:bodyPr/>
          <a:lstStyle/>
          <a:p>
            <a:r>
              <a:rPr lang="en-US" altLang="zh-CN" sz="3600" dirty="0" smtClean="0"/>
              <a:t>Scanning NV </a:t>
            </a:r>
            <a:r>
              <a:rPr lang="en-US" altLang="zh-CN" sz="3600" dirty="0" err="1" smtClean="0"/>
              <a:t>magnetometry</a:t>
            </a:r>
            <a:r>
              <a:rPr lang="en-US" altLang="zh-CN" sz="3600" dirty="0" smtClean="0"/>
              <a:t>:</a:t>
            </a:r>
          </a:p>
          <a:p>
            <a:r>
              <a:rPr lang="en-US" altLang="zh-CN" sz="2800" dirty="0" smtClean="0">
                <a:latin typeface="+mn-lt"/>
              </a:rPr>
              <a:t>Pulse sequence </a:t>
            </a:r>
          </a:p>
        </p:txBody>
      </p:sp>
      <p:sp>
        <p:nvSpPr>
          <p:cNvPr id="7" name="文本占位符 2"/>
          <p:cNvSpPr>
            <a:spLocks noGrp="1"/>
          </p:cNvSpPr>
          <p:nvPr/>
        </p:nvSpPr>
        <p:spPr>
          <a:xfrm>
            <a:off x="81280" y="6545580"/>
            <a:ext cx="8020050" cy="312420"/>
          </a:xfrm>
          <a:prstGeom prst="rect">
            <a:avLst/>
          </a:prstGeom>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600" kern="1200" baseline="0" dirty="0">
                <a:solidFill>
                  <a:schemeClr val="tx1"/>
                </a:solidFill>
                <a:latin typeface="Cambria" panose="02040503050406030204" pitchFamily="18" charset="0"/>
                <a:ea typeface="华文细黑"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i="1" dirty="0">
                <a:solidFill>
                  <a:srgbClr val="000000"/>
                </a:solidFill>
              </a:rPr>
              <a:t>Materials Research Society Bulletin </a:t>
            </a:r>
            <a:r>
              <a:rPr lang="en-US" altLang="zh-CN" b="1" dirty="0">
                <a:solidFill>
                  <a:srgbClr val="000000"/>
                </a:solidFill>
              </a:rPr>
              <a:t>38</a:t>
            </a:r>
            <a:r>
              <a:rPr lang="en-US" altLang="zh-CN" dirty="0">
                <a:solidFill>
                  <a:srgbClr val="000000"/>
                </a:solidFill>
              </a:rPr>
              <a:t>, 155 (2013</a:t>
            </a:r>
            <a:r>
              <a:rPr lang="en-US" altLang="zh-CN" dirty="0" smtClean="0">
                <a:solidFill>
                  <a:srgbClr val="000000"/>
                </a:solidFill>
              </a:rPr>
              <a:t>)</a:t>
            </a:r>
            <a:endParaRPr kumimoji="0" lang="zh-CN" altLang="en-US" sz="1600" b="0" i="0" u="none" strike="noStrike" kern="1200" cap="none" spc="0" normalizeH="0" baseline="0" noProof="0" dirty="0">
              <a:ln>
                <a:noFill/>
              </a:ln>
              <a:solidFill>
                <a:srgbClr val="000000"/>
              </a:solidFill>
              <a:effectLst/>
              <a:uLnTx/>
              <a:uFillTx/>
              <a:latin typeface="Cambria" panose="02040503050406030204" pitchFamily="18" charset="0"/>
              <a:ea typeface="华文细黑" panose="02010600040101010101" pitchFamily="2" charset="-122"/>
              <a:cs typeface="+mn-cs"/>
            </a:endParaRPr>
          </a:p>
        </p:txBody>
      </p:sp>
      <p:pic>
        <p:nvPicPr>
          <p:cNvPr id="3" name="图片 2"/>
          <p:cNvPicPr>
            <a:picLocks noChangeAspect="1"/>
          </p:cNvPicPr>
          <p:nvPr/>
        </p:nvPicPr>
        <p:blipFill>
          <a:blip r:embed="rId3"/>
          <a:stretch>
            <a:fillRect/>
          </a:stretch>
        </p:blipFill>
        <p:spPr>
          <a:xfrm>
            <a:off x="485197" y="1120272"/>
            <a:ext cx="5735536" cy="5181335"/>
          </a:xfrm>
          <a:prstGeom prst="rect">
            <a:avLst/>
          </a:prstGeom>
        </p:spPr>
      </p:pic>
      <mc:AlternateContent xmlns:mc="http://schemas.openxmlformats.org/markup-compatibility/2006" xmlns:a14="http://schemas.microsoft.com/office/drawing/2010/main">
        <mc:Choice Requires="a14">
          <p:sp>
            <p:nvSpPr>
              <p:cNvPr id="9" name="文本框 8"/>
              <p:cNvSpPr txBox="1"/>
              <p:nvPr/>
            </p:nvSpPr>
            <p:spPr>
              <a:xfrm>
                <a:off x="6355645" y="1120272"/>
                <a:ext cx="5836355" cy="193899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smtClean="0"/>
                  <a:t>Accumulated phase </a:t>
                </a:r>
                <a14:m>
                  <m:oMath xmlns:m="http://schemas.openxmlformats.org/officeDocument/2006/math">
                    <m:r>
                      <a:rPr lang="en-US" altLang="zh-CN" sz="2000" b="0" i="1" smtClean="0">
                        <a:latin typeface="Cambria Math" panose="02040503050406030204" pitchFamily="18" charset="0"/>
                      </a:rPr>
                      <m:t>𝜙</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𝛾</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𝐵</m:t>
                        </m:r>
                      </m:e>
                      <m:sub>
                        <m:r>
                          <a:rPr lang="en-US" altLang="zh-CN" sz="2000" b="0" i="1" smtClean="0">
                            <a:latin typeface="Cambria Math" panose="02040503050406030204" pitchFamily="18" charset="0"/>
                          </a:rPr>
                          <m:t>𝑁𝑉</m:t>
                        </m:r>
                      </m:sub>
                    </m:sSub>
                    <m:r>
                      <a:rPr lang="en-US" altLang="zh-CN" sz="2000" b="0" i="1" smtClean="0">
                        <a:latin typeface="Cambria Math" panose="02040503050406030204" pitchFamily="18" charset="0"/>
                      </a:rPr>
                      <m:t>𝜏</m:t>
                    </m:r>
                  </m:oMath>
                </a14:m>
                <a:endParaRPr lang="en-US" altLang="zh-CN" sz="2000" dirty="0" smtClean="0"/>
              </a:p>
              <a:p>
                <a:pPr marL="285750" indent="-285750">
                  <a:buFont typeface="Arial" panose="020B0604020202020204" pitchFamily="34" charset="0"/>
                  <a:buChar char="•"/>
                </a:pPr>
                <a:endParaRPr lang="en-US" altLang="zh-CN" sz="2000" dirty="0" smtClean="0"/>
              </a:p>
              <a:p>
                <a:pPr marL="285750" indent="-285750">
                  <a:buFont typeface="Arial" panose="020B0604020202020204" pitchFamily="34" charset="0"/>
                  <a:buChar char="•"/>
                </a:pPr>
                <a:r>
                  <a:rPr lang="en-US" altLang="zh-CN" sz="2000" dirty="0" smtClean="0"/>
                  <a:t>Change </a:t>
                </a:r>
                <a14:m>
                  <m:oMath xmlns:m="http://schemas.openxmlformats.org/officeDocument/2006/math">
                    <m:r>
                      <a:rPr lang="en-US" altLang="zh-CN" sz="2000" b="0" i="1" smtClean="0">
                        <a:latin typeface="Cambria Math" panose="02040503050406030204" pitchFamily="18" charset="0"/>
                      </a:rPr>
                      <m:t>𝜏</m:t>
                    </m:r>
                  </m:oMath>
                </a14:m>
                <a:r>
                  <a:rPr lang="en-US" altLang="zh-CN" sz="2000" dirty="0" smtClean="0"/>
                  <a:t>: Frequency of Ramsey/Hahn-echo signal</a:t>
                </a:r>
              </a:p>
              <a:p>
                <a:pPr marL="285750" indent="-285750">
                  <a:buFont typeface="Arial" panose="020B0604020202020204" pitchFamily="34" charset="0"/>
                  <a:buChar char="•"/>
                </a:pPr>
                <a:endParaRPr lang="en-US" altLang="zh-CN" sz="2000" dirty="0" smtClean="0"/>
              </a:p>
              <a:p>
                <a:pPr marL="285750" indent="-285750">
                  <a:buFont typeface="Arial" panose="020B0604020202020204" pitchFamily="34" charset="0"/>
                  <a:buChar char="•"/>
                </a:pPr>
                <a:r>
                  <a:rPr lang="en-US" altLang="zh-CN" sz="2000" dirty="0" smtClean="0"/>
                  <a:t>Fix </a:t>
                </a:r>
                <a14:m>
                  <m:oMath xmlns:m="http://schemas.openxmlformats.org/officeDocument/2006/math">
                    <m:r>
                      <a:rPr lang="en-US" altLang="zh-CN" sz="2000" b="0" i="1" smtClean="0">
                        <a:latin typeface="Cambria Math" panose="02040503050406030204" pitchFamily="18" charset="0"/>
                      </a:rPr>
                      <m:t>𝜏</m:t>
                    </m:r>
                  </m:oMath>
                </a14:m>
                <a:r>
                  <a:rPr lang="en-US" altLang="zh-CN" sz="2000" dirty="0" smtClean="0"/>
                  <a:t>: Multiple pulse sequences to recover </a:t>
                </a:r>
                <a14:m>
                  <m:oMath xmlns:m="http://schemas.openxmlformats.org/officeDocument/2006/math">
                    <m:r>
                      <a:rPr lang="en-US" altLang="zh-CN" sz="2000" b="0" i="1" smtClean="0">
                        <a:latin typeface="Cambria Math" panose="02040503050406030204" pitchFamily="18" charset="0"/>
                      </a:rPr>
                      <m:t>𝜙</m:t>
                    </m:r>
                  </m:oMath>
                </a14:m>
                <a:endParaRPr lang="en-US" altLang="zh-CN" sz="2000" dirty="0"/>
              </a:p>
            </p:txBody>
          </p:sp>
        </mc:Choice>
        <mc:Fallback xmlns="">
          <p:sp>
            <p:nvSpPr>
              <p:cNvPr id="9" name="文本框 8"/>
              <p:cNvSpPr txBox="1">
                <a:spLocks noRot="1" noChangeAspect="1" noMove="1" noResize="1" noEditPoints="1" noAdjustHandles="1" noChangeArrowheads="1" noChangeShapeType="1" noTextEdit="1"/>
              </p:cNvSpPr>
              <p:nvPr/>
            </p:nvSpPr>
            <p:spPr>
              <a:xfrm>
                <a:off x="6355645" y="1120272"/>
                <a:ext cx="5836355" cy="1938992"/>
              </a:xfrm>
              <a:prstGeom prst="rect">
                <a:avLst/>
              </a:prstGeom>
              <a:blipFill>
                <a:blip r:embed="rId4"/>
                <a:stretch>
                  <a:fillRect l="-940" t="-1572" b="-503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8847425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04</a:t>
            </a:r>
            <a:endParaRPr lang="zh-CN" altLang="en-US" dirty="0"/>
          </a:p>
        </p:txBody>
      </p:sp>
      <p:sp>
        <p:nvSpPr>
          <p:cNvPr id="3" name="文本占位符 2"/>
          <p:cNvSpPr>
            <a:spLocks noGrp="1"/>
          </p:cNvSpPr>
          <p:nvPr>
            <p:ph type="body" sz="quarter" idx="14"/>
          </p:nvPr>
        </p:nvSpPr>
        <p:spPr>
          <a:xfrm>
            <a:off x="81280" y="6545580"/>
            <a:ext cx="6804942" cy="313932"/>
          </a:xfrm>
        </p:spPr>
        <p:txBody>
          <a:bodyPr wrap="square"/>
          <a:lstStyle/>
          <a:p>
            <a:r>
              <a:rPr lang="en-US" altLang="zh-CN" i="1" dirty="0" smtClean="0"/>
              <a:t>Nature </a:t>
            </a:r>
            <a:r>
              <a:rPr lang="en-US" altLang="zh-CN" dirty="0" smtClean="0"/>
              <a:t>455, 648 (2008), </a:t>
            </a:r>
            <a:r>
              <a:rPr lang="en-US" altLang="zh-CN" i="1" dirty="0" smtClean="0"/>
              <a:t>Nature Nanotech</a:t>
            </a:r>
            <a:r>
              <a:rPr lang="en-US" altLang="zh-CN" dirty="0" smtClean="0"/>
              <a:t> </a:t>
            </a:r>
            <a:r>
              <a:rPr lang="en-US" altLang="zh-CN" b="1" dirty="0" smtClean="0"/>
              <a:t>7</a:t>
            </a:r>
            <a:r>
              <a:rPr lang="en-US" altLang="zh-CN" dirty="0" smtClean="0"/>
              <a:t>, 320 (2012)</a:t>
            </a:r>
            <a:endParaRPr lang="zh-CN" altLang="en-US" dirty="0"/>
          </a:p>
        </p:txBody>
      </p:sp>
      <p:sp>
        <p:nvSpPr>
          <p:cNvPr id="10" name="文本占位符 8"/>
          <p:cNvSpPr>
            <a:spLocks noGrp="1"/>
          </p:cNvSpPr>
          <p:nvPr>
            <p:ph type="body" sz="quarter" idx="13"/>
          </p:nvPr>
        </p:nvSpPr>
        <p:spPr>
          <a:xfrm>
            <a:off x="1184910" y="224155"/>
            <a:ext cx="9438640" cy="652145"/>
          </a:xfrm>
        </p:spPr>
        <p:txBody>
          <a:bodyPr/>
          <a:lstStyle/>
          <a:p>
            <a:r>
              <a:rPr lang="en-US" altLang="zh-CN" sz="3600" dirty="0" smtClean="0"/>
              <a:t>Scanning NV </a:t>
            </a:r>
            <a:r>
              <a:rPr lang="en-US" altLang="zh-CN" sz="3600" dirty="0" err="1" smtClean="0"/>
              <a:t>magnetometry</a:t>
            </a:r>
            <a:r>
              <a:rPr lang="en-US" altLang="zh-CN" sz="2800" dirty="0" smtClean="0">
                <a:latin typeface="+mn-lt"/>
              </a:rPr>
              <a:t>:</a:t>
            </a:r>
          </a:p>
          <a:p>
            <a:r>
              <a:rPr lang="en-US" altLang="zh-CN" sz="2800" dirty="0" smtClean="0">
                <a:latin typeface="+mn-lt"/>
              </a:rPr>
              <a:t>NV scanning probe</a:t>
            </a:r>
            <a:endParaRPr lang="en-US" altLang="zh-CN" sz="3600" dirty="0" smtClean="0"/>
          </a:p>
        </p:txBody>
      </p:sp>
      <p:pic>
        <p:nvPicPr>
          <p:cNvPr id="2" name="图片 1"/>
          <p:cNvPicPr>
            <a:picLocks noChangeAspect="1"/>
          </p:cNvPicPr>
          <p:nvPr/>
        </p:nvPicPr>
        <p:blipFill>
          <a:blip r:embed="rId3"/>
          <a:stretch>
            <a:fillRect/>
          </a:stretch>
        </p:blipFill>
        <p:spPr>
          <a:xfrm>
            <a:off x="1842683" y="1878959"/>
            <a:ext cx="3219254" cy="2839797"/>
          </a:xfrm>
          <a:prstGeom prst="rect">
            <a:avLst/>
          </a:prstGeom>
        </p:spPr>
      </p:pic>
      <p:sp>
        <p:nvSpPr>
          <p:cNvPr id="9" name="文本框 8"/>
          <p:cNvSpPr txBox="1"/>
          <p:nvPr/>
        </p:nvSpPr>
        <p:spPr>
          <a:xfrm>
            <a:off x="7016306" y="4910056"/>
            <a:ext cx="2923822" cy="369332"/>
          </a:xfrm>
          <a:prstGeom prst="rect">
            <a:avLst/>
          </a:prstGeom>
          <a:noFill/>
        </p:spPr>
        <p:txBody>
          <a:bodyPr wrap="square" rtlCol="0">
            <a:spAutoFit/>
          </a:bodyPr>
          <a:lstStyle/>
          <a:p>
            <a:pPr algn="ctr"/>
            <a:r>
              <a:rPr lang="en-US" altLang="zh-CN" dirty="0" smtClean="0"/>
              <a:t>Diamond </a:t>
            </a:r>
            <a:r>
              <a:rPr lang="en-US" altLang="zh-CN" dirty="0" err="1" smtClean="0"/>
              <a:t>nanopillar</a:t>
            </a:r>
            <a:endParaRPr lang="zh-CN" altLang="en-US" dirty="0"/>
          </a:p>
        </p:txBody>
      </p:sp>
      <p:pic>
        <p:nvPicPr>
          <p:cNvPr id="12" name="图片 11"/>
          <p:cNvPicPr>
            <a:picLocks noChangeAspect="1"/>
          </p:cNvPicPr>
          <p:nvPr/>
        </p:nvPicPr>
        <p:blipFill>
          <a:blip r:embed="rId4"/>
          <a:stretch>
            <a:fillRect/>
          </a:stretch>
        </p:blipFill>
        <p:spPr>
          <a:xfrm>
            <a:off x="6512249" y="2025714"/>
            <a:ext cx="3931937" cy="2546285"/>
          </a:xfrm>
          <a:prstGeom prst="rect">
            <a:avLst/>
          </a:prstGeom>
        </p:spPr>
      </p:pic>
      <p:sp>
        <p:nvSpPr>
          <p:cNvPr id="13" name="文本框 12"/>
          <p:cNvSpPr txBox="1"/>
          <p:nvPr/>
        </p:nvSpPr>
        <p:spPr>
          <a:xfrm>
            <a:off x="1990399" y="4910056"/>
            <a:ext cx="2923822" cy="369332"/>
          </a:xfrm>
          <a:prstGeom prst="rect">
            <a:avLst/>
          </a:prstGeom>
          <a:noFill/>
        </p:spPr>
        <p:txBody>
          <a:bodyPr wrap="square" rtlCol="0">
            <a:spAutoFit/>
          </a:bodyPr>
          <a:lstStyle/>
          <a:p>
            <a:pPr algn="ctr"/>
            <a:r>
              <a:rPr lang="en-US" altLang="zh-CN" dirty="0" smtClean="0"/>
              <a:t>Diamond nanocrystal</a:t>
            </a:r>
            <a:endParaRPr lang="zh-CN" altLang="en-US" dirty="0"/>
          </a:p>
        </p:txBody>
      </p:sp>
    </p:spTree>
    <p:extLst>
      <p:ext uri="{BB962C8B-B14F-4D97-AF65-F5344CB8AC3E}">
        <p14:creationId xmlns:p14="http://schemas.microsoft.com/office/powerpoint/2010/main" val="169372707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en-US" altLang="zh-CN" dirty="0" smtClean="0"/>
              <a:t>04</a:t>
            </a:r>
            <a:endParaRPr lang="zh-CN" altLang="en-US" dirty="0"/>
          </a:p>
        </p:txBody>
      </p:sp>
      <p:sp>
        <p:nvSpPr>
          <p:cNvPr id="3" name="文本占位符 2"/>
          <p:cNvSpPr>
            <a:spLocks noGrp="1"/>
          </p:cNvSpPr>
          <p:nvPr>
            <p:ph type="body" sz="quarter" idx="13"/>
          </p:nvPr>
        </p:nvSpPr>
        <p:spPr/>
        <p:txBody>
          <a:bodyPr/>
          <a:lstStyle/>
          <a:p>
            <a:r>
              <a:rPr lang="en-US" altLang="zh-CN" dirty="0" smtClean="0"/>
              <a:t>NV quantum sensing</a:t>
            </a:r>
            <a:endParaRPr lang="zh-CN" altLang="en-US" dirty="0"/>
          </a:p>
        </p:txBody>
      </p:sp>
      <p:sp>
        <p:nvSpPr>
          <p:cNvPr id="4" name="文本占位符 3"/>
          <p:cNvSpPr>
            <a:spLocks noGrp="1"/>
          </p:cNvSpPr>
          <p:nvPr>
            <p:ph type="body" sz="quarter" idx="14"/>
          </p:nvPr>
        </p:nvSpPr>
        <p:spPr/>
        <p:txBody>
          <a:bodyPr/>
          <a:lstStyle/>
          <a:p>
            <a:endParaRPr lang="zh-CN" altLang="en-US"/>
          </a:p>
        </p:txBody>
      </p:sp>
      <p:sp>
        <p:nvSpPr>
          <p:cNvPr id="6" name="圆角矩形 5"/>
          <p:cNvSpPr/>
          <p:nvPr/>
        </p:nvSpPr>
        <p:spPr>
          <a:xfrm>
            <a:off x="3917243" y="1403142"/>
            <a:ext cx="1952977" cy="79022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smtClean="0"/>
              <a:t>Magnetometer</a:t>
            </a:r>
            <a:endParaRPr kumimoji="1" lang="zh-CN" altLang="en-US" sz="2000" dirty="0"/>
          </a:p>
        </p:txBody>
      </p:sp>
      <p:sp>
        <p:nvSpPr>
          <p:cNvPr id="7" name="圆角矩形 6"/>
          <p:cNvSpPr/>
          <p:nvPr/>
        </p:nvSpPr>
        <p:spPr>
          <a:xfrm>
            <a:off x="3917243" y="3652530"/>
            <a:ext cx="1952977" cy="79022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smtClean="0"/>
              <a:t>Thermometer</a:t>
            </a:r>
            <a:endParaRPr kumimoji="1" lang="zh-CN" altLang="en-US" sz="2000" dirty="0"/>
          </a:p>
        </p:txBody>
      </p:sp>
      <p:sp>
        <p:nvSpPr>
          <p:cNvPr id="8" name="圆角矩形 7"/>
          <p:cNvSpPr/>
          <p:nvPr/>
        </p:nvSpPr>
        <p:spPr>
          <a:xfrm>
            <a:off x="3917243" y="2527836"/>
            <a:ext cx="1952977" cy="79022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smtClean="0"/>
              <a:t>Electrometer</a:t>
            </a:r>
            <a:endParaRPr kumimoji="1" lang="zh-CN" altLang="en-US" sz="2000" dirty="0"/>
          </a:p>
        </p:txBody>
      </p:sp>
      <p:sp>
        <p:nvSpPr>
          <p:cNvPr id="9" name="圆角矩形 8"/>
          <p:cNvSpPr/>
          <p:nvPr/>
        </p:nvSpPr>
        <p:spPr>
          <a:xfrm>
            <a:off x="3917243" y="4777224"/>
            <a:ext cx="1952977" cy="79022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smtClean="0"/>
              <a:t>Pressure sensor</a:t>
            </a:r>
            <a:endParaRPr kumimoji="1" lang="zh-CN" altLang="en-US" sz="2000" dirty="0"/>
          </a:p>
        </p:txBody>
      </p:sp>
      <p:sp>
        <p:nvSpPr>
          <p:cNvPr id="10" name="文本框 9"/>
          <p:cNvSpPr txBox="1"/>
          <p:nvPr/>
        </p:nvSpPr>
        <p:spPr>
          <a:xfrm>
            <a:off x="1313632" y="3117964"/>
            <a:ext cx="1869834" cy="707886"/>
          </a:xfrm>
          <a:prstGeom prst="rect">
            <a:avLst/>
          </a:prstGeom>
          <a:noFill/>
        </p:spPr>
        <p:txBody>
          <a:bodyPr wrap="square" rtlCol="0">
            <a:spAutoFit/>
          </a:bodyPr>
          <a:lstStyle/>
          <a:p>
            <a:pPr algn="ctr"/>
            <a:r>
              <a:rPr lang="en-US" altLang="zh-CN" sz="2000" dirty="0" smtClean="0"/>
              <a:t>NV center </a:t>
            </a:r>
          </a:p>
          <a:p>
            <a:pPr algn="ctr"/>
            <a:r>
              <a:rPr lang="en-US" altLang="zh-CN" sz="2000" dirty="0" smtClean="0"/>
              <a:t>in diamond</a:t>
            </a:r>
            <a:endParaRPr lang="zh-CN" altLang="en-US" sz="2000" dirty="0"/>
          </a:p>
        </p:txBody>
      </p:sp>
      <p:cxnSp>
        <p:nvCxnSpPr>
          <p:cNvPr id="12" name="直接箭头连接符 11"/>
          <p:cNvCxnSpPr>
            <a:stCxn id="6" idx="3"/>
          </p:cNvCxnSpPr>
          <p:nvPr/>
        </p:nvCxnSpPr>
        <p:spPr>
          <a:xfrm flipV="1">
            <a:off x="5870220" y="1794933"/>
            <a:ext cx="71120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6840304" y="1583712"/>
            <a:ext cx="2180279" cy="400110"/>
          </a:xfrm>
          <a:prstGeom prst="rect">
            <a:avLst/>
          </a:prstGeom>
          <a:noFill/>
        </p:spPr>
        <p:txBody>
          <a:bodyPr wrap="square" rtlCol="0">
            <a:spAutoFit/>
          </a:bodyPr>
          <a:lstStyle/>
          <a:p>
            <a:pPr algn="ctr"/>
            <a:r>
              <a:rPr lang="en-US" altLang="zh-CN" sz="2000" dirty="0" smtClean="0"/>
              <a:t>Zeeman splitting</a:t>
            </a:r>
            <a:endParaRPr lang="zh-CN" altLang="en-US" sz="2000" dirty="0"/>
          </a:p>
        </p:txBody>
      </p:sp>
      <p:cxnSp>
        <p:nvCxnSpPr>
          <p:cNvPr id="18" name="直接箭头连接符 17"/>
          <p:cNvCxnSpPr/>
          <p:nvPr/>
        </p:nvCxnSpPr>
        <p:spPr>
          <a:xfrm flipV="1">
            <a:off x="5863052" y="4051802"/>
            <a:ext cx="71120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文本框 18"/>
              <p:cNvSpPr txBox="1"/>
              <p:nvPr/>
            </p:nvSpPr>
            <p:spPr>
              <a:xfrm>
                <a:off x="6840304" y="3847586"/>
                <a:ext cx="2180279"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𝐷</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𝑇</m:t>
                      </m:r>
                    </m:oMath>
                  </m:oMathPara>
                </a14:m>
                <a:endParaRPr lang="zh-CN" altLang="en-US" sz="2000" dirty="0"/>
              </a:p>
            </p:txBody>
          </p:sp>
        </mc:Choice>
        <mc:Fallback xmlns="">
          <p:sp>
            <p:nvSpPr>
              <p:cNvPr id="19" name="文本框 18"/>
              <p:cNvSpPr txBox="1">
                <a:spLocks noRot="1" noChangeAspect="1" noMove="1" noResize="1" noEditPoints="1" noAdjustHandles="1" noChangeArrowheads="1" noChangeShapeType="1" noTextEdit="1"/>
              </p:cNvSpPr>
              <p:nvPr/>
            </p:nvSpPr>
            <p:spPr>
              <a:xfrm>
                <a:off x="6840304" y="3847586"/>
                <a:ext cx="2180279" cy="400110"/>
              </a:xfrm>
              <a:prstGeom prst="rect">
                <a:avLst/>
              </a:prstGeom>
              <a:blipFill>
                <a:blip r:embed="rId2"/>
                <a:stretch>
                  <a:fillRect b="-16667"/>
                </a:stretch>
              </a:blipFill>
            </p:spPr>
            <p:txBody>
              <a:bodyPr/>
              <a:lstStyle/>
              <a:p>
                <a:r>
                  <a:rPr lang="zh-CN" altLang="en-US">
                    <a:noFill/>
                  </a:rPr>
                  <a:t> </a:t>
                </a:r>
              </a:p>
            </p:txBody>
          </p:sp>
        </mc:Fallback>
      </mc:AlternateContent>
      <p:cxnSp>
        <p:nvCxnSpPr>
          <p:cNvPr id="20" name="直接箭头连接符 19"/>
          <p:cNvCxnSpPr/>
          <p:nvPr/>
        </p:nvCxnSpPr>
        <p:spPr>
          <a:xfrm flipV="1">
            <a:off x="5870220" y="2970305"/>
            <a:ext cx="71120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6728177" y="2610172"/>
            <a:ext cx="2404534" cy="707886"/>
          </a:xfrm>
          <a:prstGeom prst="rect">
            <a:avLst/>
          </a:prstGeom>
          <a:noFill/>
        </p:spPr>
        <p:txBody>
          <a:bodyPr wrap="square" rtlCol="0">
            <a:spAutoFit/>
          </a:bodyPr>
          <a:lstStyle/>
          <a:p>
            <a:pPr algn="ctr"/>
            <a:r>
              <a:rPr lang="en-US" altLang="zh-CN" sz="2000" dirty="0" smtClean="0"/>
              <a:t>Stark effect &amp; </a:t>
            </a:r>
          </a:p>
          <a:p>
            <a:pPr algn="ctr"/>
            <a:r>
              <a:rPr lang="en-US" altLang="zh-CN" sz="2000" dirty="0"/>
              <a:t>S</a:t>
            </a:r>
            <a:r>
              <a:rPr lang="en-US" altLang="zh-CN" sz="2000" dirty="0" smtClean="0"/>
              <a:t>pin-orbit coupling</a:t>
            </a:r>
            <a:endParaRPr lang="zh-CN" altLang="en-US" sz="2000" dirty="0"/>
          </a:p>
        </p:txBody>
      </p:sp>
      <p:cxnSp>
        <p:nvCxnSpPr>
          <p:cNvPr id="22" name="直接箭头连接符 21"/>
          <p:cNvCxnSpPr/>
          <p:nvPr/>
        </p:nvCxnSpPr>
        <p:spPr>
          <a:xfrm flipV="1">
            <a:off x="5870220" y="5208913"/>
            <a:ext cx="711202"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文本框 22"/>
              <p:cNvSpPr txBox="1"/>
              <p:nvPr/>
            </p:nvSpPr>
            <p:spPr>
              <a:xfrm>
                <a:off x="6840304" y="5008858"/>
                <a:ext cx="2180279"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𝐷</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𝑝</m:t>
                      </m:r>
                    </m:oMath>
                  </m:oMathPara>
                </a14:m>
                <a:endParaRPr lang="zh-CN" altLang="en-US" sz="2000" dirty="0"/>
              </a:p>
            </p:txBody>
          </p:sp>
        </mc:Choice>
        <mc:Fallback xmlns="">
          <p:sp>
            <p:nvSpPr>
              <p:cNvPr id="23" name="文本框 22"/>
              <p:cNvSpPr txBox="1">
                <a:spLocks noRot="1" noChangeAspect="1" noMove="1" noResize="1" noEditPoints="1" noAdjustHandles="1" noChangeArrowheads="1" noChangeShapeType="1" noTextEdit="1"/>
              </p:cNvSpPr>
              <p:nvPr/>
            </p:nvSpPr>
            <p:spPr>
              <a:xfrm>
                <a:off x="6840304" y="5008858"/>
                <a:ext cx="2180279" cy="400110"/>
              </a:xfrm>
              <a:prstGeom prst="rect">
                <a:avLst/>
              </a:prstGeom>
              <a:blipFill>
                <a:blip r:embed="rId3"/>
                <a:stretch>
                  <a:fillRect b="-18462"/>
                </a:stretch>
              </a:blipFill>
            </p:spPr>
            <p:txBody>
              <a:bodyPr/>
              <a:lstStyle/>
              <a:p>
                <a:r>
                  <a:rPr lang="zh-CN" altLang="en-US">
                    <a:noFill/>
                  </a:rPr>
                  <a:t> </a:t>
                </a:r>
              </a:p>
            </p:txBody>
          </p:sp>
        </mc:Fallback>
      </mc:AlternateContent>
      <p:sp>
        <p:nvSpPr>
          <p:cNvPr id="5" name="文本框 4"/>
          <p:cNvSpPr txBox="1"/>
          <p:nvPr/>
        </p:nvSpPr>
        <p:spPr>
          <a:xfrm>
            <a:off x="4393869" y="5703878"/>
            <a:ext cx="999724" cy="369332"/>
          </a:xfrm>
          <a:prstGeom prst="rect">
            <a:avLst/>
          </a:prstGeom>
          <a:noFill/>
        </p:spPr>
        <p:txBody>
          <a:bodyPr wrap="square" rtlCol="0">
            <a:spAutoFit/>
          </a:bodyPr>
          <a:lstStyle/>
          <a:p>
            <a:pPr algn="ctr"/>
            <a:r>
              <a:rPr lang="en-US" altLang="zh-CN" dirty="0" smtClean="0"/>
              <a:t>…</a:t>
            </a:r>
            <a:endParaRPr lang="zh-CN" altLang="en-US" dirty="0"/>
          </a:p>
        </p:txBody>
      </p:sp>
    </p:spTree>
    <p:extLst>
      <p:ext uri="{BB962C8B-B14F-4D97-AF65-F5344CB8AC3E}">
        <p14:creationId xmlns:p14="http://schemas.microsoft.com/office/powerpoint/2010/main" val="381994178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1390334" y="2199978"/>
            <a:ext cx="7098667" cy="1009405"/>
          </a:xfrm>
        </p:spPr>
        <p:txBody>
          <a:bodyPr/>
          <a:lstStyle/>
          <a:p>
            <a:r>
              <a:rPr lang="en-US" altLang="zh-CN" sz="4400" dirty="0" smtClean="0">
                <a:latin typeface="+mj-lt"/>
                <a:ea typeface="+mj-ea"/>
              </a:rPr>
              <a:t> Thanks for Your Listening!</a:t>
            </a:r>
            <a:endParaRPr lang="zh-CN" altLang="en-US" sz="4400" dirty="0">
              <a:latin typeface="+mj-lt"/>
              <a:ea typeface="+mj-ea"/>
            </a:endParaRPr>
          </a:p>
        </p:txBody>
      </p:sp>
      <p:sp>
        <p:nvSpPr>
          <p:cNvPr id="5" name="文本占位符 3"/>
          <p:cNvSpPr>
            <a:spLocks noGrp="1"/>
          </p:cNvSpPr>
          <p:nvPr>
            <p:ph type="body" sz="quarter" idx="13"/>
          </p:nvPr>
        </p:nvSpPr>
        <p:spPr>
          <a:xfrm>
            <a:off x="1611831" y="3948773"/>
            <a:ext cx="6132737" cy="1494487"/>
          </a:xfrm>
        </p:spPr>
        <p:txBody>
          <a:bodyPr/>
          <a:lstStyle/>
          <a:p>
            <a:pPr algn="l"/>
            <a:endParaRPr lang="zh-CN" altLang="en-US" dirty="0">
              <a:latin typeface="+mn-lt"/>
            </a:endParaRPr>
          </a:p>
        </p:txBody>
      </p:sp>
    </p:spTree>
    <p:extLst>
      <p:ext uri="{BB962C8B-B14F-4D97-AF65-F5344CB8AC3E}">
        <p14:creationId xmlns:p14="http://schemas.microsoft.com/office/powerpoint/2010/main" val="239595715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147606" y="3702753"/>
            <a:ext cx="4138083" cy="1112034"/>
          </a:xfrm>
        </p:spPr>
        <p:txBody>
          <a:bodyPr/>
          <a:lstStyle/>
          <a:p>
            <a:pPr algn="ctr"/>
            <a:r>
              <a:rPr lang="en-US" altLang="zh-CN" dirty="0" smtClean="0">
                <a:solidFill>
                  <a:schemeClr val="accent2">
                    <a:lumMod val="75000"/>
                  </a:schemeClr>
                </a:solidFill>
              </a:rPr>
              <a:t>SQUID</a:t>
            </a:r>
          </a:p>
        </p:txBody>
      </p:sp>
      <p:sp>
        <p:nvSpPr>
          <p:cNvPr id="33" name="文本占位符 2"/>
          <p:cNvSpPr>
            <a:spLocks noGrp="1"/>
          </p:cNvSpPr>
          <p:nvPr>
            <p:ph type="body" sz="quarter" idx="13"/>
          </p:nvPr>
        </p:nvSpPr>
        <p:spPr>
          <a:xfrm>
            <a:off x="5019562" y="1632318"/>
            <a:ext cx="7283275" cy="445151"/>
          </a:xfrm>
        </p:spPr>
        <p:txBody>
          <a:bodyPr/>
          <a:lstStyle/>
          <a:p>
            <a:pPr marL="457200" indent="-457200">
              <a:buFont typeface="Arial" panose="020B0604020202020204" pitchFamily="34" charset="0"/>
              <a:buChar char="•"/>
            </a:pPr>
            <a:r>
              <a:rPr lang="en-US" altLang="zh-CN" dirty="0" smtClean="0"/>
              <a:t>SQUID scanning probes</a:t>
            </a:r>
            <a:endParaRPr lang="zh-CN" altLang="en-US" dirty="0"/>
          </a:p>
        </p:txBody>
      </p:sp>
      <p:sp>
        <p:nvSpPr>
          <p:cNvPr id="35" name="文本占位符 4"/>
          <p:cNvSpPr>
            <a:spLocks noGrp="1"/>
          </p:cNvSpPr>
          <p:nvPr>
            <p:ph type="body" sz="quarter" idx="15"/>
          </p:nvPr>
        </p:nvSpPr>
        <p:spPr>
          <a:xfrm>
            <a:off x="5737642" y="3001201"/>
            <a:ext cx="5882975" cy="445151"/>
          </a:xfrm>
        </p:spPr>
        <p:txBody>
          <a:bodyPr/>
          <a:lstStyle/>
          <a:p>
            <a:pPr marL="457200" indent="-457200">
              <a:buFont typeface="Arial" panose="020B0604020202020204" pitchFamily="34" charset="0"/>
              <a:buChar char="•"/>
            </a:pPr>
            <a:r>
              <a:rPr lang="en-US" altLang="zh-CN" dirty="0" smtClean="0"/>
              <a:t>Measurement scheme</a:t>
            </a:r>
            <a:endParaRPr lang="zh-CN" altLang="en-US" dirty="0"/>
          </a:p>
        </p:txBody>
      </p:sp>
      <p:sp>
        <p:nvSpPr>
          <p:cNvPr id="8" name="文本占位符 1"/>
          <p:cNvSpPr>
            <a:spLocks noGrp="1"/>
          </p:cNvSpPr>
          <p:nvPr>
            <p:ph type="body" sz="quarter" idx="12"/>
          </p:nvPr>
        </p:nvSpPr>
        <p:spPr>
          <a:xfrm>
            <a:off x="1221966" y="2478323"/>
            <a:ext cx="2383149" cy="651828"/>
          </a:xfrm>
        </p:spPr>
        <p:txBody>
          <a:bodyPr/>
          <a:lstStyle/>
          <a:p>
            <a:r>
              <a:rPr lang="en-US" altLang="zh-CN" sz="13800" b="0" dirty="0" smtClean="0">
                <a:solidFill>
                  <a:schemeClr val="accent2">
                    <a:lumMod val="75000"/>
                  </a:schemeClr>
                </a:solidFill>
                <a:latin typeface="Segoe UI Semibold" panose="020B0702040204020203" pitchFamily="34" charset="0"/>
                <a:cs typeface="Segoe UI Semibold" panose="020B0702040204020203" pitchFamily="34" charset="0"/>
              </a:rPr>
              <a:t>01</a:t>
            </a:r>
            <a:endParaRPr lang="zh-CN" altLang="en-US" sz="13800" b="0" dirty="0">
              <a:solidFill>
                <a:schemeClr val="accent2">
                  <a:lumMod val="75000"/>
                </a:schemeClr>
              </a:solidFill>
              <a:latin typeface="Segoe UI Semibold" panose="020B0702040204020203" pitchFamily="34" charset="0"/>
              <a:cs typeface="Segoe UI Semibold" panose="020B0702040204020203" pitchFamily="34" charset="0"/>
            </a:endParaRPr>
          </a:p>
        </p:txBody>
      </p:sp>
      <p:sp>
        <p:nvSpPr>
          <p:cNvPr id="10" name="文本占位符 4"/>
          <p:cNvSpPr>
            <a:spLocks noGrp="1"/>
          </p:cNvSpPr>
          <p:nvPr>
            <p:ph type="body" sz="quarter" idx="15"/>
          </p:nvPr>
        </p:nvSpPr>
        <p:spPr>
          <a:xfrm>
            <a:off x="6419862" y="4369636"/>
            <a:ext cx="5882975" cy="445151"/>
          </a:xfrm>
        </p:spPr>
        <p:txBody>
          <a:bodyPr/>
          <a:lstStyle/>
          <a:p>
            <a:pPr marL="457200" indent="-457200">
              <a:buFont typeface="Arial" panose="020B0604020202020204" pitchFamily="34" charset="0"/>
              <a:buChar char="•"/>
            </a:pPr>
            <a:r>
              <a:rPr lang="en-US" altLang="zh-CN" dirty="0" smtClean="0"/>
              <a:t>Applications</a:t>
            </a:r>
            <a:endParaRPr lang="zh-CN" altLang="en-US" dirty="0"/>
          </a:p>
        </p:txBody>
      </p:sp>
    </p:spTree>
    <p:extLst>
      <p:ext uri="{BB962C8B-B14F-4D97-AF65-F5344CB8AC3E}">
        <p14:creationId xmlns:p14="http://schemas.microsoft.com/office/powerpoint/2010/main" val="251602069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01</a:t>
            </a:r>
            <a:endParaRPr lang="zh-CN" altLang="en-US" dirty="0"/>
          </a:p>
        </p:txBody>
      </p:sp>
      <p:sp>
        <p:nvSpPr>
          <p:cNvPr id="10" name="文本占位符 8"/>
          <p:cNvSpPr>
            <a:spLocks noGrp="1"/>
          </p:cNvSpPr>
          <p:nvPr>
            <p:ph type="body" sz="quarter" idx="13"/>
          </p:nvPr>
        </p:nvSpPr>
        <p:spPr/>
        <p:txBody>
          <a:bodyPr/>
          <a:lstStyle/>
          <a:p>
            <a:r>
              <a:rPr lang="en-US" altLang="zh-CN" dirty="0"/>
              <a:t>SQUID scanning </a:t>
            </a:r>
            <a:r>
              <a:rPr lang="en-US" altLang="zh-CN" dirty="0" smtClean="0"/>
              <a:t>probes</a:t>
            </a:r>
            <a:endParaRPr lang="en-US" altLang="zh-CN" dirty="0"/>
          </a:p>
        </p:txBody>
      </p:sp>
      <p:sp>
        <p:nvSpPr>
          <p:cNvPr id="2" name="文本占位符 1"/>
          <p:cNvSpPr>
            <a:spLocks noGrp="1"/>
          </p:cNvSpPr>
          <p:nvPr>
            <p:ph type="body" sz="quarter" idx="14"/>
          </p:nvPr>
        </p:nvSpPr>
        <p:spPr/>
        <p:txBody>
          <a:bodyPr/>
          <a:lstStyle/>
          <a:p>
            <a:r>
              <a:rPr lang="en-US" altLang="zh-CN" dirty="0"/>
              <a:t>https://en.wikipedia.org/wiki/SQUID</a:t>
            </a:r>
            <a:endParaRPr lang="zh-CN" altLang="en-US" dirty="0"/>
          </a:p>
        </p:txBody>
      </p:sp>
      <p:pic>
        <p:nvPicPr>
          <p:cNvPr id="6" name="图片 5"/>
          <p:cNvPicPr>
            <a:picLocks noChangeAspect="1"/>
          </p:cNvPicPr>
          <p:nvPr/>
        </p:nvPicPr>
        <p:blipFill>
          <a:blip r:embed="rId3"/>
          <a:stretch>
            <a:fillRect/>
          </a:stretch>
        </p:blipFill>
        <p:spPr>
          <a:xfrm>
            <a:off x="1110087" y="1965893"/>
            <a:ext cx="4279752" cy="2638644"/>
          </a:xfrm>
          <a:prstGeom prst="rect">
            <a:avLst/>
          </a:prstGeom>
        </p:spPr>
      </p:pic>
      <p:sp>
        <p:nvSpPr>
          <p:cNvPr id="7" name="AutoShape 2" descr="https://upload.wikimedia.org/wikipedia/commons/7/71/SQUID_IV.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9" name="图片 8"/>
          <p:cNvPicPr>
            <a:picLocks noChangeAspect="1"/>
          </p:cNvPicPr>
          <p:nvPr/>
        </p:nvPicPr>
        <p:blipFill>
          <a:blip r:embed="rId4"/>
          <a:stretch>
            <a:fillRect/>
          </a:stretch>
        </p:blipFill>
        <p:spPr>
          <a:xfrm>
            <a:off x="6947577" y="1965893"/>
            <a:ext cx="3794531" cy="2288588"/>
          </a:xfrm>
          <a:prstGeom prst="rect">
            <a:avLst/>
          </a:prstGeom>
        </p:spPr>
      </p:pic>
      <p:sp>
        <p:nvSpPr>
          <p:cNvPr id="11" name="文本框 10"/>
          <p:cNvSpPr txBox="1"/>
          <p:nvPr/>
        </p:nvSpPr>
        <p:spPr>
          <a:xfrm>
            <a:off x="2995504" y="1312561"/>
            <a:ext cx="6600051" cy="461665"/>
          </a:xfrm>
          <a:prstGeom prst="rect">
            <a:avLst/>
          </a:prstGeom>
          <a:noFill/>
        </p:spPr>
        <p:txBody>
          <a:bodyPr wrap="square" rtlCol="0">
            <a:spAutoFit/>
          </a:bodyPr>
          <a:lstStyle/>
          <a:p>
            <a:r>
              <a:rPr lang="en-US" altLang="zh-CN" sz="2400" b="1" dirty="0" smtClean="0"/>
              <a:t>S</a:t>
            </a:r>
            <a:r>
              <a:rPr lang="en-US" altLang="zh-CN" sz="2400" dirty="0" smtClean="0"/>
              <a:t>uperconducting </a:t>
            </a:r>
            <a:r>
              <a:rPr lang="en-US" altLang="zh-CN" sz="2400" b="1" dirty="0" err="1" smtClean="0"/>
              <a:t>QU</a:t>
            </a:r>
            <a:r>
              <a:rPr lang="en-US" altLang="zh-CN" sz="2400" dirty="0" err="1" smtClean="0"/>
              <a:t>antum</a:t>
            </a:r>
            <a:r>
              <a:rPr lang="en-US" altLang="zh-CN" sz="2400" dirty="0" smtClean="0"/>
              <a:t> </a:t>
            </a:r>
            <a:r>
              <a:rPr lang="en-US" altLang="zh-CN" sz="2400" b="1" dirty="0" smtClean="0"/>
              <a:t>I</a:t>
            </a:r>
            <a:r>
              <a:rPr lang="en-US" altLang="zh-CN" sz="2400" dirty="0" smtClean="0"/>
              <a:t>nterference </a:t>
            </a:r>
            <a:r>
              <a:rPr lang="en-US" altLang="zh-CN" sz="2400" b="1" dirty="0" smtClean="0"/>
              <a:t>D</a:t>
            </a:r>
            <a:r>
              <a:rPr lang="en-US" altLang="zh-CN" sz="2400" dirty="0" smtClean="0"/>
              <a:t>evice</a:t>
            </a:r>
          </a:p>
        </p:txBody>
      </p:sp>
    </p:spTree>
    <p:extLst>
      <p:ext uri="{BB962C8B-B14F-4D97-AF65-F5344CB8AC3E}">
        <p14:creationId xmlns:p14="http://schemas.microsoft.com/office/powerpoint/2010/main" val="171133935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01</a:t>
            </a:r>
            <a:endParaRPr lang="zh-CN" altLang="en-US" dirty="0"/>
          </a:p>
        </p:txBody>
      </p:sp>
      <p:sp>
        <p:nvSpPr>
          <p:cNvPr id="10" name="文本占位符 8"/>
          <p:cNvSpPr>
            <a:spLocks noGrp="1"/>
          </p:cNvSpPr>
          <p:nvPr>
            <p:ph type="body" sz="quarter" idx="13"/>
          </p:nvPr>
        </p:nvSpPr>
        <p:spPr/>
        <p:txBody>
          <a:bodyPr/>
          <a:lstStyle/>
          <a:p>
            <a:r>
              <a:rPr lang="en-US" altLang="zh-CN" dirty="0"/>
              <a:t>SQUID scanning </a:t>
            </a:r>
            <a:r>
              <a:rPr lang="en-US" altLang="zh-CN" dirty="0" smtClean="0"/>
              <a:t>probes</a:t>
            </a:r>
            <a:endParaRPr lang="en-US" altLang="zh-CN" dirty="0"/>
          </a:p>
        </p:txBody>
      </p:sp>
      <p:sp>
        <p:nvSpPr>
          <p:cNvPr id="23" name="文本占位符 2"/>
          <p:cNvSpPr>
            <a:spLocks noGrp="1"/>
          </p:cNvSpPr>
          <p:nvPr>
            <p:ph type="body" sz="quarter" idx="14"/>
          </p:nvPr>
        </p:nvSpPr>
        <p:spPr>
          <a:xfrm>
            <a:off x="90616" y="6581003"/>
            <a:ext cx="6253740" cy="313932"/>
          </a:xfrm>
        </p:spPr>
        <p:txBody>
          <a:bodyPr/>
          <a:lstStyle/>
          <a:p>
            <a:r>
              <a:rPr lang="en-US" altLang="zh-CN" i="1" dirty="0"/>
              <a:t>Nature Nanotech</a:t>
            </a:r>
            <a:r>
              <a:rPr lang="en-US" altLang="zh-CN" dirty="0"/>
              <a:t> </a:t>
            </a:r>
            <a:r>
              <a:rPr lang="en-US" altLang="zh-CN" b="1" dirty="0"/>
              <a:t>8, </a:t>
            </a:r>
            <a:r>
              <a:rPr lang="en-US" altLang="zh-CN" dirty="0" smtClean="0"/>
              <a:t>639 (</a:t>
            </a:r>
            <a:r>
              <a:rPr lang="en-US" altLang="zh-CN" dirty="0"/>
              <a:t>2013), </a:t>
            </a:r>
            <a:r>
              <a:rPr lang="en-US" altLang="zh-CN" i="1" dirty="0"/>
              <a:t>Rev. Sci. </a:t>
            </a:r>
            <a:r>
              <a:rPr lang="en-US" altLang="zh-CN" i="1" dirty="0" err="1"/>
              <a:t>Instrum</a:t>
            </a:r>
            <a:r>
              <a:rPr lang="en-US" altLang="zh-CN" i="1" dirty="0"/>
              <a:t>. </a:t>
            </a:r>
            <a:r>
              <a:rPr lang="en-US" altLang="zh-CN" b="1" dirty="0"/>
              <a:t>87</a:t>
            </a:r>
            <a:r>
              <a:rPr lang="en-US" altLang="zh-CN" dirty="0"/>
              <a:t>, 093702 (2016) </a:t>
            </a:r>
            <a:endParaRPr lang="zh-CN" altLang="en-US" dirty="0"/>
          </a:p>
        </p:txBody>
      </p:sp>
      <p:grpSp>
        <p:nvGrpSpPr>
          <p:cNvPr id="24" name="组合 23"/>
          <p:cNvGrpSpPr/>
          <p:nvPr/>
        </p:nvGrpSpPr>
        <p:grpSpPr>
          <a:xfrm>
            <a:off x="1738766" y="1331018"/>
            <a:ext cx="2369040" cy="4006464"/>
            <a:chOff x="2123937" y="1493547"/>
            <a:chExt cx="2369040" cy="4006464"/>
          </a:xfrm>
        </p:grpSpPr>
        <p:pic>
          <p:nvPicPr>
            <p:cNvPr id="28" name="图片 27"/>
            <p:cNvPicPr>
              <a:picLocks noChangeAspect="1"/>
            </p:cNvPicPr>
            <p:nvPr/>
          </p:nvPicPr>
          <p:blipFill>
            <a:blip r:embed="rId3"/>
            <a:stretch>
              <a:fillRect/>
            </a:stretch>
          </p:blipFill>
          <p:spPr>
            <a:xfrm>
              <a:off x="2123937" y="1493547"/>
              <a:ext cx="2369040" cy="4006464"/>
            </a:xfrm>
            <a:prstGeom prst="rect">
              <a:avLst/>
            </a:prstGeom>
          </p:spPr>
        </p:pic>
        <p:sp>
          <p:nvSpPr>
            <p:cNvPr id="29" name="矩形 28"/>
            <p:cNvSpPr/>
            <p:nvPr/>
          </p:nvSpPr>
          <p:spPr>
            <a:xfrm>
              <a:off x="2123937" y="1493547"/>
              <a:ext cx="440267" cy="575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0" name="组合 29"/>
          <p:cNvGrpSpPr/>
          <p:nvPr/>
        </p:nvGrpSpPr>
        <p:grpSpPr>
          <a:xfrm>
            <a:off x="5503991" y="1450712"/>
            <a:ext cx="5841124" cy="3767076"/>
            <a:chOff x="4951054" y="1211324"/>
            <a:chExt cx="6325425" cy="4168501"/>
          </a:xfrm>
        </p:grpSpPr>
        <p:pic>
          <p:nvPicPr>
            <p:cNvPr id="31" name="图片 30"/>
            <p:cNvPicPr>
              <a:picLocks noChangeAspect="1"/>
            </p:cNvPicPr>
            <p:nvPr/>
          </p:nvPicPr>
          <p:blipFill>
            <a:blip r:embed="rId4"/>
            <a:stretch>
              <a:fillRect/>
            </a:stretch>
          </p:blipFill>
          <p:spPr>
            <a:xfrm>
              <a:off x="7824320" y="1211324"/>
              <a:ext cx="3452159" cy="4168501"/>
            </a:xfrm>
            <a:prstGeom prst="rect">
              <a:avLst/>
            </a:prstGeom>
          </p:spPr>
        </p:pic>
        <p:grpSp>
          <p:nvGrpSpPr>
            <p:cNvPr id="32" name="组合 31"/>
            <p:cNvGrpSpPr/>
            <p:nvPr/>
          </p:nvGrpSpPr>
          <p:grpSpPr>
            <a:xfrm>
              <a:off x="4951054" y="2075267"/>
              <a:ext cx="2713786" cy="2278577"/>
              <a:chOff x="4589809" y="3858867"/>
              <a:chExt cx="2713786" cy="2278577"/>
            </a:xfrm>
          </p:grpSpPr>
          <p:pic>
            <p:nvPicPr>
              <p:cNvPr id="36" name="图片 35"/>
              <p:cNvPicPr>
                <a:picLocks noChangeAspect="1"/>
              </p:cNvPicPr>
              <p:nvPr/>
            </p:nvPicPr>
            <p:blipFill>
              <a:blip r:embed="rId5"/>
              <a:stretch>
                <a:fillRect/>
              </a:stretch>
            </p:blipFill>
            <p:spPr>
              <a:xfrm>
                <a:off x="4589809" y="3858867"/>
                <a:ext cx="2583404" cy="2278577"/>
              </a:xfrm>
              <a:prstGeom prst="rect">
                <a:avLst/>
              </a:prstGeom>
            </p:spPr>
          </p:pic>
          <p:sp>
            <p:nvSpPr>
              <p:cNvPr id="37" name="矩形 36"/>
              <p:cNvSpPr/>
              <p:nvPr/>
            </p:nvSpPr>
            <p:spPr>
              <a:xfrm>
                <a:off x="6660226" y="3858867"/>
                <a:ext cx="512987" cy="110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矩形 37"/>
              <p:cNvSpPr/>
              <p:nvPr/>
            </p:nvSpPr>
            <p:spPr>
              <a:xfrm>
                <a:off x="7042831" y="4825703"/>
                <a:ext cx="260764" cy="110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3" name="椭圆 32"/>
            <p:cNvSpPr/>
            <p:nvPr/>
          </p:nvSpPr>
          <p:spPr>
            <a:xfrm>
              <a:off x="8030671" y="1578556"/>
              <a:ext cx="284969" cy="4967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4" name="直接连接符 33"/>
            <p:cNvCxnSpPr>
              <a:endCxn id="33" idx="0"/>
            </p:cNvCxnSpPr>
            <p:nvPr/>
          </p:nvCxnSpPr>
          <p:spPr>
            <a:xfrm flipV="1">
              <a:off x="6604000" y="1578556"/>
              <a:ext cx="1569156" cy="49671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直接连接符 34"/>
            <p:cNvCxnSpPr>
              <a:endCxn id="33" idx="4"/>
            </p:cNvCxnSpPr>
            <p:nvPr/>
          </p:nvCxnSpPr>
          <p:spPr>
            <a:xfrm flipV="1">
              <a:off x="7388578" y="2075267"/>
              <a:ext cx="784578" cy="193013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9" name="文本框 38"/>
          <p:cNvSpPr txBox="1"/>
          <p:nvPr/>
        </p:nvSpPr>
        <p:spPr>
          <a:xfrm>
            <a:off x="2042752" y="5422863"/>
            <a:ext cx="1761067" cy="369332"/>
          </a:xfrm>
          <a:prstGeom prst="rect">
            <a:avLst/>
          </a:prstGeom>
          <a:noFill/>
        </p:spPr>
        <p:txBody>
          <a:bodyPr wrap="square" rtlCol="0">
            <a:spAutoFit/>
          </a:bodyPr>
          <a:lstStyle/>
          <a:p>
            <a:pPr algn="ctr"/>
            <a:r>
              <a:rPr lang="en-US" altLang="zh-CN" dirty="0" smtClean="0"/>
              <a:t>SQUID on a tip</a:t>
            </a:r>
            <a:endParaRPr lang="zh-CN" altLang="en-US" dirty="0"/>
          </a:p>
        </p:txBody>
      </p:sp>
      <p:sp>
        <p:nvSpPr>
          <p:cNvPr id="40" name="文本框 39"/>
          <p:cNvSpPr txBox="1"/>
          <p:nvPr/>
        </p:nvSpPr>
        <p:spPr>
          <a:xfrm>
            <a:off x="7333967" y="5422863"/>
            <a:ext cx="2027705" cy="369332"/>
          </a:xfrm>
          <a:prstGeom prst="rect">
            <a:avLst/>
          </a:prstGeom>
          <a:noFill/>
        </p:spPr>
        <p:txBody>
          <a:bodyPr wrap="square" rtlCol="0">
            <a:spAutoFit/>
          </a:bodyPr>
          <a:lstStyle/>
          <a:p>
            <a:r>
              <a:rPr lang="en-US" altLang="zh-CN" dirty="0" smtClean="0"/>
              <a:t>SQUID on a chip</a:t>
            </a:r>
            <a:endParaRPr lang="zh-CN" altLang="en-US" dirty="0"/>
          </a:p>
        </p:txBody>
      </p:sp>
      <p:grpSp>
        <p:nvGrpSpPr>
          <p:cNvPr id="41" name="组合 40"/>
          <p:cNvGrpSpPr/>
          <p:nvPr/>
        </p:nvGrpSpPr>
        <p:grpSpPr>
          <a:xfrm>
            <a:off x="3803819" y="5197557"/>
            <a:ext cx="1848897" cy="819944"/>
            <a:chOff x="612949" y="1782580"/>
            <a:chExt cx="1848897" cy="819944"/>
          </a:xfrm>
        </p:grpSpPr>
        <p:sp>
          <p:nvSpPr>
            <p:cNvPr id="42" name="圆角矩形 41"/>
            <p:cNvSpPr/>
            <p:nvPr/>
          </p:nvSpPr>
          <p:spPr>
            <a:xfrm>
              <a:off x="612949" y="1782580"/>
              <a:ext cx="1848897" cy="819944"/>
            </a:xfrm>
            <a:prstGeom prst="roundRect">
              <a:avLst/>
            </a:prstGeom>
            <a:solidFill>
              <a:srgbClr val="E2A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3" name="文本框 42"/>
            <p:cNvSpPr txBox="1"/>
            <p:nvPr/>
          </p:nvSpPr>
          <p:spPr>
            <a:xfrm>
              <a:off x="704944" y="1867218"/>
              <a:ext cx="1665264" cy="646331"/>
            </a:xfrm>
            <a:prstGeom prst="rect">
              <a:avLst/>
            </a:prstGeom>
            <a:noFill/>
          </p:spPr>
          <p:txBody>
            <a:bodyPr wrap="none" rtlCol="0">
              <a:spAutoFit/>
            </a:bodyPr>
            <a:lstStyle/>
            <a:p>
              <a:pPr algn="ctr"/>
              <a:r>
                <a:rPr lang="en-US" altLang="zh-CN" dirty="0" err="1" smtClean="0"/>
                <a:t>Magnetometry</a:t>
              </a:r>
              <a:endParaRPr lang="en-US" altLang="zh-CN" dirty="0" smtClean="0"/>
            </a:p>
            <a:p>
              <a:pPr algn="ctr"/>
              <a:r>
                <a:rPr lang="en-US" altLang="zh-CN" dirty="0" smtClean="0"/>
                <a:t>Thermometry</a:t>
              </a:r>
              <a:endParaRPr lang="zh-CN" altLang="en-US" dirty="0"/>
            </a:p>
          </p:txBody>
        </p:sp>
      </p:grpSp>
      <p:grpSp>
        <p:nvGrpSpPr>
          <p:cNvPr id="44" name="组合 43"/>
          <p:cNvGrpSpPr/>
          <p:nvPr/>
        </p:nvGrpSpPr>
        <p:grpSpPr>
          <a:xfrm>
            <a:off x="9201345" y="5195388"/>
            <a:ext cx="1848897" cy="819944"/>
            <a:chOff x="612949" y="1782580"/>
            <a:chExt cx="1848897" cy="819944"/>
          </a:xfrm>
        </p:grpSpPr>
        <p:sp>
          <p:nvSpPr>
            <p:cNvPr id="45" name="圆角矩形 44"/>
            <p:cNvSpPr/>
            <p:nvPr/>
          </p:nvSpPr>
          <p:spPr>
            <a:xfrm>
              <a:off x="612949" y="1782580"/>
              <a:ext cx="1848897" cy="819944"/>
            </a:xfrm>
            <a:prstGeom prst="roundRect">
              <a:avLst/>
            </a:prstGeom>
            <a:solidFill>
              <a:srgbClr val="E2A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6" name="文本框 45"/>
            <p:cNvSpPr txBox="1"/>
            <p:nvPr/>
          </p:nvSpPr>
          <p:spPr>
            <a:xfrm>
              <a:off x="704944" y="1867218"/>
              <a:ext cx="1665264" cy="646331"/>
            </a:xfrm>
            <a:prstGeom prst="rect">
              <a:avLst/>
            </a:prstGeom>
            <a:noFill/>
          </p:spPr>
          <p:txBody>
            <a:bodyPr wrap="none" rtlCol="0">
              <a:spAutoFit/>
            </a:bodyPr>
            <a:lstStyle/>
            <a:p>
              <a:pPr algn="ctr"/>
              <a:r>
                <a:rPr lang="en-US" altLang="zh-CN" dirty="0" err="1" smtClean="0"/>
                <a:t>Magnetometry</a:t>
              </a:r>
              <a:endParaRPr lang="en-US" altLang="zh-CN" dirty="0" smtClean="0"/>
            </a:p>
            <a:p>
              <a:pPr algn="ctr"/>
              <a:r>
                <a:rPr lang="en-US" altLang="zh-CN" dirty="0" err="1" smtClean="0"/>
                <a:t>Susceptometry</a:t>
              </a:r>
              <a:endParaRPr lang="zh-CN" altLang="en-US" dirty="0"/>
            </a:p>
          </p:txBody>
        </p:sp>
      </p:grpSp>
    </p:spTree>
    <p:extLst>
      <p:ext uri="{BB962C8B-B14F-4D97-AF65-F5344CB8AC3E}">
        <p14:creationId xmlns:p14="http://schemas.microsoft.com/office/powerpoint/2010/main" val="3474197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02</a:t>
            </a:r>
            <a:endParaRPr lang="zh-CN" altLang="en-US" dirty="0"/>
          </a:p>
        </p:txBody>
      </p:sp>
      <p:sp>
        <p:nvSpPr>
          <p:cNvPr id="10" name="文本占位符 8"/>
          <p:cNvSpPr>
            <a:spLocks noGrp="1"/>
          </p:cNvSpPr>
          <p:nvPr>
            <p:ph type="body" sz="quarter" idx="13"/>
          </p:nvPr>
        </p:nvSpPr>
        <p:spPr/>
        <p:txBody>
          <a:bodyPr/>
          <a:lstStyle/>
          <a:p>
            <a:r>
              <a:rPr lang="en-US" altLang="zh-CN" dirty="0" smtClean="0"/>
              <a:t>Measurement </a:t>
            </a:r>
            <a:r>
              <a:rPr lang="en-US" altLang="zh-CN" dirty="0" smtClean="0"/>
              <a:t>scheme</a:t>
            </a:r>
            <a:endParaRPr lang="en-US" altLang="zh-CN" sz="2800" dirty="0">
              <a:latin typeface="+mn-lt"/>
            </a:endParaRPr>
          </a:p>
        </p:txBody>
      </p:sp>
      <p:sp>
        <p:nvSpPr>
          <p:cNvPr id="61" name="文本占位符 2"/>
          <p:cNvSpPr>
            <a:spLocks noGrp="1"/>
          </p:cNvSpPr>
          <p:nvPr>
            <p:ph type="body" sz="quarter" idx="14"/>
          </p:nvPr>
        </p:nvSpPr>
        <p:spPr>
          <a:xfrm>
            <a:off x="90615" y="6581003"/>
            <a:ext cx="7454483" cy="276998"/>
          </a:xfrm>
        </p:spPr>
        <p:txBody>
          <a:bodyPr/>
          <a:lstStyle/>
          <a:p>
            <a:r>
              <a:rPr lang="en-US" altLang="zh-CN" i="1" dirty="0"/>
              <a:t>Rev. Sci. </a:t>
            </a:r>
            <a:r>
              <a:rPr lang="en-US" altLang="zh-CN" i="1" dirty="0" err="1"/>
              <a:t>Instrum</a:t>
            </a:r>
            <a:r>
              <a:rPr lang="en-US" altLang="zh-CN" i="1" dirty="0" smtClean="0"/>
              <a:t>.</a:t>
            </a:r>
            <a:r>
              <a:rPr lang="en-US" altLang="zh-CN" b="1" i="1" dirty="0" smtClean="0"/>
              <a:t> </a:t>
            </a:r>
            <a:r>
              <a:rPr lang="en-US" altLang="zh-CN" b="1" dirty="0" smtClean="0"/>
              <a:t>79</a:t>
            </a:r>
            <a:r>
              <a:rPr lang="en-US" altLang="zh-CN" dirty="0"/>
              <a:t>, </a:t>
            </a:r>
            <a:r>
              <a:rPr lang="en-US" altLang="zh-CN" dirty="0" smtClean="0"/>
              <a:t>053704(2008</a:t>
            </a:r>
            <a:r>
              <a:rPr lang="en-US" altLang="zh-CN" dirty="0" smtClean="0"/>
              <a:t>)</a:t>
            </a:r>
            <a:r>
              <a:rPr lang="en-US" altLang="zh-CN" dirty="0" smtClean="0"/>
              <a:t>, </a:t>
            </a:r>
            <a:r>
              <a:rPr lang="en-US" altLang="zh-CN" i="1" dirty="0"/>
              <a:t>Nature Nanotech</a:t>
            </a:r>
            <a:r>
              <a:rPr lang="en-US" altLang="zh-CN" dirty="0"/>
              <a:t> </a:t>
            </a:r>
            <a:r>
              <a:rPr lang="en-US" altLang="zh-CN" b="1" dirty="0"/>
              <a:t>8, </a:t>
            </a:r>
            <a:r>
              <a:rPr lang="en-US" altLang="zh-CN" dirty="0" smtClean="0"/>
              <a:t>639 (</a:t>
            </a:r>
            <a:r>
              <a:rPr lang="en-US" altLang="zh-CN" dirty="0"/>
              <a:t>2013</a:t>
            </a:r>
            <a:r>
              <a:rPr lang="en-US" altLang="zh-CN" dirty="0" smtClean="0"/>
              <a:t>)</a:t>
            </a:r>
            <a:endParaRPr lang="zh-CN" altLang="en-US" dirty="0"/>
          </a:p>
        </p:txBody>
      </p:sp>
      <p:sp>
        <p:nvSpPr>
          <p:cNvPr id="63" name="文本框 62"/>
          <p:cNvSpPr txBox="1"/>
          <p:nvPr/>
        </p:nvSpPr>
        <p:spPr>
          <a:xfrm>
            <a:off x="4707097" y="4503654"/>
            <a:ext cx="3115733" cy="646331"/>
          </a:xfrm>
          <a:prstGeom prst="rect">
            <a:avLst/>
          </a:prstGeom>
          <a:noFill/>
        </p:spPr>
        <p:txBody>
          <a:bodyPr wrap="square" rtlCol="0">
            <a:spAutoFit/>
          </a:bodyPr>
          <a:lstStyle/>
          <a:p>
            <a:pPr algn="ctr"/>
            <a:r>
              <a:rPr lang="en-US" altLang="zh-CN" dirty="0" smtClean="0"/>
              <a:t>Flux-locked feedback loop</a:t>
            </a:r>
          </a:p>
          <a:p>
            <a:pPr algn="ctr"/>
            <a:r>
              <a:rPr lang="en-US" altLang="zh-CN" dirty="0"/>
              <a:t>w</a:t>
            </a:r>
            <a:r>
              <a:rPr lang="en-US" altLang="zh-CN" dirty="0" smtClean="0"/>
              <a:t>ith SQUID preamplifier</a:t>
            </a:r>
            <a:endParaRPr lang="zh-CN" altLang="en-US" dirty="0"/>
          </a:p>
        </p:txBody>
      </p:sp>
      <p:sp>
        <p:nvSpPr>
          <p:cNvPr id="64" name="文本框 63"/>
          <p:cNvSpPr txBox="1"/>
          <p:nvPr/>
        </p:nvSpPr>
        <p:spPr>
          <a:xfrm>
            <a:off x="8133134" y="3730227"/>
            <a:ext cx="2223628" cy="1200329"/>
          </a:xfrm>
          <a:prstGeom prst="rect">
            <a:avLst/>
          </a:prstGeom>
          <a:noFill/>
        </p:spPr>
        <p:txBody>
          <a:bodyPr wrap="square" rtlCol="0">
            <a:spAutoFit/>
          </a:bodyPr>
          <a:lstStyle/>
          <a:p>
            <a:r>
              <a:rPr lang="en-US" altLang="zh-CN" dirty="0" smtClean="0"/>
              <a:t>Advantage:</a:t>
            </a:r>
          </a:p>
          <a:p>
            <a:pPr marL="285750" indent="-285750">
              <a:buFont typeface="Arial" panose="020B0604020202020204" pitchFamily="34" charset="0"/>
              <a:buChar char="•"/>
            </a:pPr>
            <a:r>
              <a:rPr lang="en-US" altLang="zh-CN" dirty="0" smtClean="0"/>
              <a:t>Low noise</a:t>
            </a:r>
          </a:p>
          <a:p>
            <a:pPr marL="285750" indent="-285750">
              <a:buFont typeface="Arial" panose="020B0604020202020204" pitchFamily="34" charset="0"/>
              <a:buChar char="•"/>
            </a:pPr>
            <a:r>
              <a:rPr lang="en-US" altLang="zh-CN" dirty="0" smtClean="0"/>
              <a:t>Low impedance</a:t>
            </a:r>
          </a:p>
          <a:p>
            <a:pPr marL="285750" indent="-285750">
              <a:buFont typeface="Arial" panose="020B0604020202020204" pitchFamily="34" charset="0"/>
              <a:buChar char="•"/>
            </a:pPr>
            <a:r>
              <a:rPr lang="en-US" altLang="zh-CN" dirty="0" smtClean="0"/>
              <a:t>Large bandwidth</a:t>
            </a:r>
          </a:p>
        </p:txBody>
      </p:sp>
      <p:grpSp>
        <p:nvGrpSpPr>
          <p:cNvPr id="65" name="组合 64"/>
          <p:cNvGrpSpPr/>
          <p:nvPr/>
        </p:nvGrpSpPr>
        <p:grpSpPr>
          <a:xfrm>
            <a:off x="2883438" y="1652820"/>
            <a:ext cx="4607059" cy="2821178"/>
            <a:chOff x="1110086" y="1720677"/>
            <a:chExt cx="4607059" cy="2821178"/>
          </a:xfrm>
        </p:grpSpPr>
        <p:grpSp>
          <p:nvGrpSpPr>
            <p:cNvPr id="66" name="组合 65"/>
            <p:cNvGrpSpPr/>
            <p:nvPr/>
          </p:nvGrpSpPr>
          <p:grpSpPr>
            <a:xfrm>
              <a:off x="1110086" y="1720677"/>
              <a:ext cx="4607059" cy="2821178"/>
              <a:chOff x="1110086" y="1720677"/>
              <a:chExt cx="4607059" cy="2821178"/>
            </a:xfrm>
          </p:grpSpPr>
          <p:grpSp>
            <p:nvGrpSpPr>
              <p:cNvPr id="70" name="组合 69"/>
              <p:cNvGrpSpPr/>
              <p:nvPr/>
            </p:nvGrpSpPr>
            <p:grpSpPr>
              <a:xfrm>
                <a:off x="1110086" y="1720677"/>
                <a:ext cx="4607059" cy="2821178"/>
                <a:chOff x="1110086" y="1720677"/>
                <a:chExt cx="4607059" cy="2821178"/>
              </a:xfrm>
            </p:grpSpPr>
            <p:pic>
              <p:nvPicPr>
                <p:cNvPr id="73" name="图片 72"/>
                <p:cNvPicPr>
                  <a:picLocks noChangeAspect="1"/>
                </p:cNvPicPr>
                <p:nvPr/>
              </p:nvPicPr>
              <p:blipFill>
                <a:blip r:embed="rId3"/>
                <a:stretch>
                  <a:fillRect/>
                </a:stretch>
              </p:blipFill>
              <p:spPr>
                <a:xfrm>
                  <a:off x="1110086" y="1755652"/>
                  <a:ext cx="4607059" cy="2541825"/>
                </a:xfrm>
                <a:prstGeom prst="rect">
                  <a:avLst/>
                </a:prstGeom>
              </p:spPr>
            </p:pic>
            <p:cxnSp>
              <p:nvCxnSpPr>
                <p:cNvPr id="74" name="直接箭头连接符 73"/>
                <p:cNvCxnSpPr/>
                <p:nvPr/>
              </p:nvCxnSpPr>
              <p:spPr>
                <a:xfrm flipH="1">
                  <a:off x="4491612" y="3921270"/>
                  <a:ext cx="0" cy="620585"/>
                </a:xfrm>
                <a:prstGeom prst="straightConnector1">
                  <a:avLst/>
                </a:prstGeom>
                <a:ln w="19050">
                  <a:solidFill>
                    <a:schemeClr val="tx1"/>
                  </a:solidFill>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75" name="矩形 74"/>
                <p:cNvSpPr/>
                <p:nvPr/>
              </p:nvSpPr>
              <p:spPr>
                <a:xfrm>
                  <a:off x="3413614" y="1720677"/>
                  <a:ext cx="2303531" cy="2311121"/>
                </a:xfrm>
                <a:prstGeom prst="rect">
                  <a:avLst/>
                </a:prstGeom>
                <a:no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1" name="矩形 70"/>
              <p:cNvSpPr/>
              <p:nvPr/>
            </p:nvSpPr>
            <p:spPr>
              <a:xfrm>
                <a:off x="1110087" y="1754731"/>
                <a:ext cx="728762" cy="2395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矩形 71"/>
              <p:cNvSpPr/>
              <p:nvPr/>
            </p:nvSpPr>
            <p:spPr>
              <a:xfrm>
                <a:off x="1567545" y="3159830"/>
                <a:ext cx="542610" cy="419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7" name="矩形 66"/>
            <p:cNvSpPr/>
            <p:nvPr/>
          </p:nvSpPr>
          <p:spPr>
            <a:xfrm>
              <a:off x="2481486" y="3114292"/>
              <a:ext cx="651729" cy="419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矩形 67"/>
            <p:cNvSpPr/>
            <p:nvPr/>
          </p:nvSpPr>
          <p:spPr>
            <a:xfrm>
              <a:off x="2745191" y="1899138"/>
              <a:ext cx="649282" cy="154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矩形 68"/>
            <p:cNvSpPr/>
            <p:nvPr/>
          </p:nvSpPr>
          <p:spPr>
            <a:xfrm>
              <a:off x="2648894" y="2213274"/>
              <a:ext cx="152400" cy="43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6" name="组合 75"/>
          <p:cNvGrpSpPr/>
          <p:nvPr/>
        </p:nvGrpSpPr>
        <p:grpSpPr>
          <a:xfrm>
            <a:off x="970389" y="2332157"/>
            <a:ext cx="1999124" cy="901018"/>
            <a:chOff x="604365" y="2372013"/>
            <a:chExt cx="1999124" cy="901018"/>
          </a:xfrm>
        </p:grpSpPr>
        <p:sp>
          <p:nvSpPr>
            <p:cNvPr id="77" name="圆角矩形 76"/>
            <p:cNvSpPr/>
            <p:nvPr/>
          </p:nvSpPr>
          <p:spPr>
            <a:xfrm>
              <a:off x="627996" y="2372013"/>
              <a:ext cx="1954128" cy="901018"/>
            </a:xfrm>
            <a:prstGeom prst="roundRect">
              <a:avLst/>
            </a:prstGeom>
            <a:solidFill>
              <a:srgbClr val="E2A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文本框 77"/>
            <p:cNvSpPr txBox="1"/>
            <p:nvPr/>
          </p:nvSpPr>
          <p:spPr>
            <a:xfrm>
              <a:off x="604365" y="2498556"/>
              <a:ext cx="1999124" cy="646331"/>
            </a:xfrm>
            <a:prstGeom prst="rect">
              <a:avLst/>
            </a:prstGeom>
            <a:noFill/>
          </p:spPr>
          <p:txBody>
            <a:bodyPr wrap="square" rtlCol="0">
              <a:spAutoFit/>
            </a:bodyPr>
            <a:lstStyle/>
            <a:p>
              <a:pPr algn="ctr"/>
              <a:r>
                <a:rPr lang="en-US" altLang="zh-CN" dirty="0"/>
                <a:t>m</a:t>
              </a:r>
              <a:r>
                <a:rPr lang="en-US" altLang="zh-CN" dirty="0" smtClean="0"/>
                <a:t>agnetic field or</a:t>
              </a:r>
            </a:p>
            <a:p>
              <a:pPr algn="ctr"/>
              <a:r>
                <a:rPr lang="en-US" altLang="zh-CN" dirty="0" smtClean="0"/>
                <a:t>thermal signa</a:t>
              </a:r>
              <a:r>
                <a:rPr lang="en-US" altLang="zh-CN" dirty="0"/>
                <a:t>l</a:t>
              </a:r>
              <a:endParaRPr lang="zh-CN" altLang="en-US" dirty="0"/>
            </a:p>
          </p:txBody>
        </p:sp>
      </p:grpSp>
      <p:cxnSp>
        <p:nvCxnSpPr>
          <p:cNvPr id="79" name="直接箭头连接符 78"/>
          <p:cNvCxnSpPr>
            <a:stCxn id="78" idx="3"/>
          </p:cNvCxnSpPr>
          <p:nvPr/>
        </p:nvCxnSpPr>
        <p:spPr>
          <a:xfrm flipV="1">
            <a:off x="2969513" y="2781865"/>
            <a:ext cx="696197" cy="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0" name="直接箭头连接符 79"/>
          <p:cNvCxnSpPr>
            <a:stCxn id="75" idx="3"/>
            <a:endCxn id="82" idx="1"/>
          </p:cNvCxnSpPr>
          <p:nvPr/>
        </p:nvCxnSpPr>
        <p:spPr>
          <a:xfrm flipV="1">
            <a:off x="7490497" y="2805316"/>
            <a:ext cx="666268" cy="306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nvGrpSpPr>
          <p:cNvPr id="81" name="组合 80"/>
          <p:cNvGrpSpPr/>
          <p:nvPr/>
        </p:nvGrpSpPr>
        <p:grpSpPr>
          <a:xfrm>
            <a:off x="8133134" y="2354807"/>
            <a:ext cx="1999124" cy="901018"/>
            <a:chOff x="604365" y="2361965"/>
            <a:chExt cx="1999124" cy="901018"/>
          </a:xfrm>
        </p:grpSpPr>
        <p:sp>
          <p:nvSpPr>
            <p:cNvPr id="82" name="圆角矩形 81"/>
            <p:cNvSpPr/>
            <p:nvPr/>
          </p:nvSpPr>
          <p:spPr>
            <a:xfrm>
              <a:off x="627996" y="2361965"/>
              <a:ext cx="1954128" cy="901018"/>
            </a:xfrm>
            <a:prstGeom prst="roundRect">
              <a:avLst/>
            </a:prstGeom>
            <a:solidFill>
              <a:srgbClr val="E2A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文本框 82"/>
            <p:cNvSpPr txBox="1"/>
            <p:nvPr/>
          </p:nvSpPr>
          <p:spPr>
            <a:xfrm>
              <a:off x="604365" y="2619132"/>
              <a:ext cx="1999124" cy="369332"/>
            </a:xfrm>
            <a:prstGeom prst="rect">
              <a:avLst/>
            </a:prstGeom>
            <a:noFill/>
          </p:spPr>
          <p:txBody>
            <a:bodyPr wrap="square" rtlCol="0">
              <a:spAutoFit/>
            </a:bodyPr>
            <a:lstStyle/>
            <a:p>
              <a:pPr algn="ctr"/>
              <a:r>
                <a:rPr lang="en-US" altLang="zh-CN" dirty="0" smtClean="0"/>
                <a:t>SQUID Readout</a:t>
              </a:r>
              <a:endParaRPr lang="zh-CN" altLang="en-US" dirty="0"/>
            </a:p>
          </p:txBody>
        </p:sp>
      </p:grpSp>
      <p:sp>
        <p:nvSpPr>
          <p:cNvPr id="7" name="文本占位符 6"/>
          <p:cNvSpPr>
            <a:spLocks noGrp="1"/>
          </p:cNvSpPr>
          <p:nvPr>
            <p:ph type="body" sz="quarter" idx="12"/>
          </p:nvPr>
        </p:nvSpPr>
        <p:spPr/>
        <p:txBody>
          <a:bodyPr/>
          <a:lstStyle/>
          <a:p>
            <a:pPr algn="ctr"/>
            <a:r>
              <a:rPr lang="en-US" altLang="zh-CN" dirty="0" smtClean="0"/>
              <a:t>01</a:t>
            </a:r>
            <a:endParaRPr lang="zh-CN" altLang="en-US" dirty="0"/>
          </a:p>
        </p:txBody>
      </p:sp>
      <p:grpSp>
        <p:nvGrpSpPr>
          <p:cNvPr id="5" name="组合 4"/>
          <p:cNvGrpSpPr/>
          <p:nvPr/>
        </p:nvGrpSpPr>
        <p:grpSpPr>
          <a:xfrm>
            <a:off x="480236" y="3323165"/>
            <a:ext cx="2489278" cy="2362307"/>
            <a:chOff x="784053" y="3523406"/>
            <a:chExt cx="2578681" cy="2459240"/>
          </a:xfrm>
        </p:grpSpPr>
        <p:pic>
          <p:nvPicPr>
            <p:cNvPr id="2" name="图片 1"/>
            <p:cNvPicPr>
              <a:picLocks noChangeAspect="1"/>
            </p:cNvPicPr>
            <p:nvPr/>
          </p:nvPicPr>
          <p:blipFill rotWithShape="1">
            <a:blip r:embed="rId4"/>
            <a:srcRect b="48914"/>
            <a:stretch/>
          </p:blipFill>
          <p:spPr>
            <a:xfrm>
              <a:off x="784053" y="3536143"/>
              <a:ext cx="2578681" cy="2446503"/>
            </a:xfrm>
            <a:prstGeom prst="rect">
              <a:avLst/>
            </a:prstGeom>
          </p:spPr>
        </p:pic>
        <p:sp>
          <p:nvSpPr>
            <p:cNvPr id="3" name="矩形 2"/>
            <p:cNvSpPr/>
            <p:nvPr/>
          </p:nvSpPr>
          <p:spPr>
            <a:xfrm>
              <a:off x="1486799" y="4648118"/>
              <a:ext cx="1173187" cy="61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p:cNvSpPr/>
            <p:nvPr/>
          </p:nvSpPr>
          <p:spPr>
            <a:xfrm>
              <a:off x="2678372" y="4840360"/>
              <a:ext cx="203199" cy="394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29"/>
            <p:cNvSpPr/>
            <p:nvPr/>
          </p:nvSpPr>
          <p:spPr>
            <a:xfrm>
              <a:off x="1523044" y="4527426"/>
              <a:ext cx="550348" cy="21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p:cNvSpPr/>
            <p:nvPr/>
          </p:nvSpPr>
          <p:spPr>
            <a:xfrm>
              <a:off x="1408314" y="4938827"/>
              <a:ext cx="550348" cy="21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32"/>
            <p:cNvSpPr/>
            <p:nvPr/>
          </p:nvSpPr>
          <p:spPr>
            <a:xfrm>
              <a:off x="925192" y="3523406"/>
              <a:ext cx="383481" cy="383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338256908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smtClean="0"/>
              <a:t>02</a:t>
            </a:r>
            <a:endParaRPr lang="zh-CN" altLang="en-US" dirty="0"/>
          </a:p>
        </p:txBody>
      </p:sp>
      <p:sp>
        <p:nvSpPr>
          <p:cNvPr id="10" name="文本占位符 8"/>
          <p:cNvSpPr>
            <a:spLocks noGrp="1"/>
          </p:cNvSpPr>
          <p:nvPr>
            <p:ph type="body" sz="quarter" idx="13"/>
          </p:nvPr>
        </p:nvSpPr>
        <p:spPr/>
        <p:txBody>
          <a:bodyPr/>
          <a:lstStyle/>
          <a:p>
            <a:r>
              <a:rPr lang="en-US" altLang="zh-CN" dirty="0" smtClean="0"/>
              <a:t>Applications</a:t>
            </a:r>
            <a:endParaRPr lang="en-US" altLang="zh-CN" sz="2800" dirty="0">
              <a:latin typeface="+mn-lt"/>
            </a:endParaRPr>
          </a:p>
        </p:txBody>
      </p:sp>
      <p:sp>
        <p:nvSpPr>
          <p:cNvPr id="9" name="文本占位符 2"/>
          <p:cNvSpPr>
            <a:spLocks noGrp="1"/>
          </p:cNvSpPr>
          <p:nvPr>
            <p:ph type="body" sz="quarter" idx="14"/>
          </p:nvPr>
        </p:nvSpPr>
        <p:spPr>
          <a:xfrm>
            <a:off x="90616" y="6581003"/>
            <a:ext cx="7834184" cy="276998"/>
          </a:xfrm>
        </p:spPr>
        <p:txBody>
          <a:bodyPr/>
          <a:lstStyle/>
          <a:p>
            <a:r>
              <a:rPr lang="en-US" altLang="zh-CN" i="1" dirty="0"/>
              <a:t>Nature</a:t>
            </a:r>
            <a:r>
              <a:rPr lang="en-US" altLang="zh-CN" dirty="0"/>
              <a:t> </a:t>
            </a:r>
            <a:r>
              <a:rPr lang="en-US" altLang="zh-CN" b="1" dirty="0"/>
              <a:t>581, </a:t>
            </a:r>
            <a:r>
              <a:rPr lang="en-US" altLang="zh-CN" dirty="0" smtClean="0"/>
              <a:t>47 </a:t>
            </a:r>
            <a:r>
              <a:rPr lang="en-US" altLang="zh-CN" dirty="0"/>
              <a:t>(2020</a:t>
            </a:r>
            <a:r>
              <a:rPr lang="en-US" altLang="zh-CN" dirty="0" smtClean="0"/>
              <a:t>), </a:t>
            </a:r>
            <a:r>
              <a:rPr lang="en-US" altLang="zh-CN" i="1" dirty="0"/>
              <a:t>Nature</a:t>
            </a:r>
            <a:r>
              <a:rPr lang="en-US" altLang="zh-CN" dirty="0"/>
              <a:t> </a:t>
            </a:r>
            <a:r>
              <a:rPr lang="en-US" altLang="zh-CN" b="1" dirty="0"/>
              <a:t>575, </a:t>
            </a:r>
            <a:r>
              <a:rPr lang="en-US" altLang="zh-CN" dirty="0"/>
              <a:t>628 (2019</a:t>
            </a:r>
            <a:r>
              <a:rPr lang="en-US" altLang="zh-CN" dirty="0" smtClean="0"/>
              <a:t>), </a:t>
            </a:r>
            <a:r>
              <a:rPr lang="en-US" altLang="zh-CN" i="1" dirty="0"/>
              <a:t>Phys. Rev. B</a:t>
            </a:r>
            <a:r>
              <a:rPr lang="en-US" altLang="zh-CN" dirty="0"/>
              <a:t> </a:t>
            </a:r>
            <a:r>
              <a:rPr lang="en-US" altLang="zh-CN" b="1" dirty="0"/>
              <a:t>100</a:t>
            </a:r>
            <a:r>
              <a:rPr lang="en-US" altLang="zh-CN" dirty="0"/>
              <a:t>, 024514</a:t>
            </a:r>
            <a:r>
              <a:rPr lang="zh-CN" altLang="en-US" dirty="0"/>
              <a:t> </a:t>
            </a:r>
            <a:r>
              <a:rPr lang="en-US" altLang="zh-CN" dirty="0"/>
              <a:t>(2019</a:t>
            </a:r>
            <a:r>
              <a:rPr lang="en-US" altLang="zh-CN" dirty="0" smtClean="0"/>
              <a:t>)</a:t>
            </a:r>
            <a:endParaRPr lang="en-US" altLang="zh-CN" dirty="0"/>
          </a:p>
        </p:txBody>
      </p:sp>
      <p:grpSp>
        <p:nvGrpSpPr>
          <p:cNvPr id="12" name="组合 11"/>
          <p:cNvGrpSpPr/>
          <p:nvPr/>
        </p:nvGrpSpPr>
        <p:grpSpPr>
          <a:xfrm>
            <a:off x="1362450" y="1607737"/>
            <a:ext cx="4234458" cy="3642023"/>
            <a:chOff x="1643804" y="1316335"/>
            <a:chExt cx="4234458" cy="3642023"/>
          </a:xfrm>
        </p:grpSpPr>
        <p:pic>
          <p:nvPicPr>
            <p:cNvPr id="14" name="图片 13"/>
            <p:cNvPicPr>
              <a:picLocks noChangeAspect="1"/>
            </p:cNvPicPr>
            <p:nvPr/>
          </p:nvPicPr>
          <p:blipFill>
            <a:blip r:embed="rId3"/>
            <a:stretch>
              <a:fillRect/>
            </a:stretch>
          </p:blipFill>
          <p:spPr>
            <a:xfrm>
              <a:off x="1643804" y="1316335"/>
              <a:ext cx="4234458" cy="3642023"/>
            </a:xfrm>
            <a:prstGeom prst="rect">
              <a:avLst/>
            </a:prstGeom>
          </p:spPr>
        </p:pic>
        <p:sp>
          <p:nvSpPr>
            <p:cNvPr id="15" name="矩形 14"/>
            <p:cNvSpPr/>
            <p:nvPr/>
          </p:nvSpPr>
          <p:spPr>
            <a:xfrm>
              <a:off x="1643804" y="1316335"/>
              <a:ext cx="482321" cy="47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6" name="图片 15"/>
          <p:cNvPicPr>
            <a:picLocks noChangeAspect="1"/>
          </p:cNvPicPr>
          <p:nvPr/>
        </p:nvPicPr>
        <p:blipFill>
          <a:blip r:embed="rId4"/>
          <a:stretch>
            <a:fillRect/>
          </a:stretch>
        </p:blipFill>
        <p:spPr>
          <a:xfrm>
            <a:off x="6360331" y="771608"/>
            <a:ext cx="3788504" cy="2616802"/>
          </a:xfrm>
          <a:prstGeom prst="rect">
            <a:avLst/>
          </a:prstGeom>
        </p:spPr>
      </p:pic>
      <p:pic>
        <p:nvPicPr>
          <p:cNvPr id="17" name="图片 16"/>
          <p:cNvPicPr>
            <a:picLocks noChangeAspect="1"/>
          </p:cNvPicPr>
          <p:nvPr/>
        </p:nvPicPr>
        <p:blipFill>
          <a:blip r:embed="rId5"/>
          <a:stretch>
            <a:fillRect/>
          </a:stretch>
        </p:blipFill>
        <p:spPr>
          <a:xfrm>
            <a:off x="6360331" y="3453365"/>
            <a:ext cx="3255942" cy="2977280"/>
          </a:xfrm>
          <a:prstGeom prst="rect">
            <a:avLst/>
          </a:prstGeom>
        </p:spPr>
      </p:pic>
      <p:sp>
        <p:nvSpPr>
          <p:cNvPr id="18" name="文本框 17"/>
          <p:cNvSpPr txBox="1"/>
          <p:nvPr/>
        </p:nvSpPr>
        <p:spPr>
          <a:xfrm flipH="1">
            <a:off x="970388" y="5546049"/>
            <a:ext cx="4626519" cy="646331"/>
          </a:xfrm>
          <a:prstGeom prst="rect">
            <a:avLst/>
          </a:prstGeom>
          <a:noFill/>
        </p:spPr>
        <p:txBody>
          <a:bodyPr wrap="square" rtlCol="0">
            <a:spAutoFit/>
          </a:bodyPr>
          <a:lstStyle/>
          <a:p>
            <a:pPr algn="ctr"/>
            <a:r>
              <a:rPr lang="en-US" altLang="zh-CN" dirty="0" smtClean="0"/>
              <a:t>Mapping the twist angle in magic-angle graphene by magnetic imaging</a:t>
            </a:r>
            <a:endParaRPr lang="zh-CN" altLang="en-US" dirty="0"/>
          </a:p>
        </p:txBody>
      </p:sp>
      <p:sp>
        <p:nvSpPr>
          <p:cNvPr id="3" name="文本占位符 2"/>
          <p:cNvSpPr>
            <a:spLocks noGrp="1"/>
          </p:cNvSpPr>
          <p:nvPr>
            <p:ph type="body" sz="quarter" idx="12"/>
          </p:nvPr>
        </p:nvSpPr>
        <p:spPr/>
        <p:txBody>
          <a:bodyPr/>
          <a:lstStyle/>
          <a:p>
            <a:pPr algn="ctr"/>
            <a:r>
              <a:rPr lang="en-US" altLang="zh-CN" dirty="0" smtClean="0"/>
              <a:t>01</a:t>
            </a:r>
            <a:endParaRPr lang="zh-CN" altLang="en-US" dirty="0"/>
          </a:p>
        </p:txBody>
      </p:sp>
      <p:pic>
        <p:nvPicPr>
          <p:cNvPr id="19" name="图片 18"/>
          <p:cNvPicPr>
            <a:picLocks noChangeAspect="1"/>
          </p:cNvPicPr>
          <p:nvPr/>
        </p:nvPicPr>
        <p:blipFill>
          <a:blip r:embed="rId6"/>
          <a:stretch>
            <a:fillRect/>
          </a:stretch>
        </p:blipFill>
        <p:spPr>
          <a:xfrm>
            <a:off x="1714993" y="1605379"/>
            <a:ext cx="3330229" cy="2240474"/>
          </a:xfrm>
          <a:prstGeom prst="rect">
            <a:avLst/>
          </a:prstGeom>
        </p:spPr>
      </p:pic>
      <p:pic>
        <p:nvPicPr>
          <p:cNvPr id="20" name="图片 19"/>
          <p:cNvPicPr>
            <a:picLocks noChangeAspect="1"/>
          </p:cNvPicPr>
          <p:nvPr/>
        </p:nvPicPr>
        <p:blipFill>
          <a:blip r:embed="rId7"/>
          <a:stretch>
            <a:fillRect/>
          </a:stretch>
        </p:blipFill>
        <p:spPr>
          <a:xfrm>
            <a:off x="6086796" y="1605379"/>
            <a:ext cx="3939881" cy="3673158"/>
          </a:xfrm>
          <a:prstGeom prst="rect">
            <a:avLst/>
          </a:prstGeom>
        </p:spPr>
      </p:pic>
      <p:sp>
        <p:nvSpPr>
          <p:cNvPr id="21" name="文本框 20"/>
          <p:cNvSpPr txBox="1"/>
          <p:nvPr/>
        </p:nvSpPr>
        <p:spPr>
          <a:xfrm>
            <a:off x="1714993" y="4461794"/>
            <a:ext cx="3330229" cy="646331"/>
          </a:xfrm>
          <a:prstGeom prst="rect">
            <a:avLst/>
          </a:prstGeom>
          <a:noFill/>
        </p:spPr>
        <p:txBody>
          <a:bodyPr wrap="square" rtlCol="0">
            <a:spAutoFit/>
          </a:bodyPr>
          <a:lstStyle/>
          <a:p>
            <a:pPr algn="ctr"/>
            <a:r>
              <a:rPr lang="en-US" altLang="zh-CN" dirty="0" smtClean="0"/>
              <a:t>Thermal imaging of quantum Hall state in graphene</a:t>
            </a:r>
            <a:endParaRPr lang="zh-CN" altLang="en-US" dirty="0"/>
          </a:p>
        </p:txBody>
      </p:sp>
      <p:pic>
        <p:nvPicPr>
          <p:cNvPr id="22" name="图片 21"/>
          <p:cNvPicPr>
            <a:picLocks noChangeAspect="1"/>
          </p:cNvPicPr>
          <p:nvPr/>
        </p:nvPicPr>
        <p:blipFill>
          <a:blip r:embed="rId8"/>
          <a:stretch>
            <a:fillRect/>
          </a:stretch>
        </p:blipFill>
        <p:spPr>
          <a:xfrm>
            <a:off x="2437692" y="1522061"/>
            <a:ext cx="7571743" cy="3071320"/>
          </a:xfrm>
          <a:prstGeom prst="rect">
            <a:avLst/>
          </a:prstGeom>
        </p:spPr>
      </p:pic>
      <p:sp>
        <p:nvSpPr>
          <p:cNvPr id="23" name="文本框 22"/>
          <p:cNvSpPr txBox="1"/>
          <p:nvPr/>
        </p:nvSpPr>
        <p:spPr>
          <a:xfrm>
            <a:off x="4279287" y="4603429"/>
            <a:ext cx="3888552" cy="646331"/>
          </a:xfrm>
          <a:prstGeom prst="rect">
            <a:avLst/>
          </a:prstGeom>
          <a:noFill/>
        </p:spPr>
        <p:txBody>
          <a:bodyPr wrap="square" rtlCol="0">
            <a:spAutoFit/>
          </a:bodyPr>
          <a:lstStyle/>
          <a:p>
            <a:pPr algn="ctr"/>
            <a:r>
              <a:rPr lang="en-US" altLang="zh-CN" dirty="0" err="1" smtClean="0"/>
              <a:t>Magnetometry</a:t>
            </a:r>
            <a:r>
              <a:rPr lang="en-US" altLang="zh-CN" dirty="0" smtClean="0"/>
              <a:t> &amp; </a:t>
            </a:r>
            <a:r>
              <a:rPr lang="en-US" altLang="zh-CN" dirty="0" err="1" smtClean="0"/>
              <a:t>susceptometry</a:t>
            </a:r>
            <a:r>
              <a:rPr lang="en-US" altLang="zh-CN" dirty="0" smtClean="0"/>
              <a:t> imaging of Fe-based superconductor </a:t>
            </a:r>
            <a:endParaRPr lang="zh-CN" altLang="en-US" dirty="0"/>
          </a:p>
        </p:txBody>
      </p:sp>
    </p:spTree>
    <p:extLst>
      <p:ext uri="{BB962C8B-B14F-4D97-AF65-F5344CB8AC3E}">
        <p14:creationId xmlns:p14="http://schemas.microsoft.com/office/powerpoint/2010/main" val="3686618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1221966" y="2478323"/>
            <a:ext cx="2383149" cy="651828"/>
          </a:xfrm>
        </p:spPr>
        <p:txBody>
          <a:bodyPr/>
          <a:lstStyle/>
          <a:p>
            <a:r>
              <a:rPr lang="en-US" altLang="zh-CN" sz="13800" b="0" dirty="0">
                <a:solidFill>
                  <a:schemeClr val="accent2">
                    <a:lumMod val="75000"/>
                  </a:schemeClr>
                </a:solidFill>
                <a:latin typeface="Segoe UI Semibold" panose="020B0702040204020203" pitchFamily="34" charset="0"/>
                <a:cs typeface="Segoe UI Semibold" panose="020B0702040204020203" pitchFamily="34" charset="0"/>
              </a:rPr>
              <a:t>02</a:t>
            </a:r>
            <a:endParaRPr lang="zh-CN" altLang="en-US" sz="13800" b="0" dirty="0">
              <a:solidFill>
                <a:schemeClr val="accent2">
                  <a:lumMod val="75000"/>
                </a:schemeClr>
              </a:solidFill>
              <a:latin typeface="Segoe UI Semibold" panose="020B0702040204020203" pitchFamily="34" charset="0"/>
              <a:cs typeface="Segoe UI Semibold" panose="020B0702040204020203" pitchFamily="34" charset="0"/>
            </a:endParaRPr>
          </a:p>
        </p:txBody>
      </p:sp>
      <p:sp>
        <p:nvSpPr>
          <p:cNvPr id="33" name="文本占位符 2"/>
          <p:cNvSpPr>
            <a:spLocks noGrp="1"/>
          </p:cNvSpPr>
          <p:nvPr>
            <p:ph type="body" sz="quarter" idx="13"/>
          </p:nvPr>
        </p:nvSpPr>
        <p:spPr>
          <a:xfrm>
            <a:off x="4993785" y="1655093"/>
            <a:ext cx="7283275" cy="445151"/>
          </a:xfrm>
        </p:spPr>
        <p:txBody>
          <a:bodyPr/>
          <a:lstStyle/>
          <a:p>
            <a:pPr marL="457200" indent="-457200">
              <a:buFont typeface="Arial" panose="020B0604020202020204" pitchFamily="34" charset="0"/>
              <a:buChar char="•"/>
            </a:pPr>
            <a:r>
              <a:rPr lang="en-US" altLang="zh-CN" dirty="0" smtClean="0"/>
              <a:t>Principle </a:t>
            </a:r>
            <a:r>
              <a:rPr lang="en-US" altLang="zh-CN" dirty="0"/>
              <a:t>and Features</a:t>
            </a:r>
            <a:endParaRPr lang="zh-CN" altLang="en-US" dirty="0"/>
          </a:p>
        </p:txBody>
      </p:sp>
      <p:sp>
        <p:nvSpPr>
          <p:cNvPr id="35" name="文本占位符 4"/>
          <p:cNvSpPr>
            <a:spLocks noGrp="1"/>
          </p:cNvSpPr>
          <p:nvPr>
            <p:ph type="body" sz="quarter" idx="15"/>
          </p:nvPr>
        </p:nvSpPr>
        <p:spPr>
          <a:xfrm>
            <a:off x="5711865" y="2968319"/>
            <a:ext cx="5882975" cy="445151"/>
          </a:xfrm>
        </p:spPr>
        <p:txBody>
          <a:bodyPr/>
          <a:lstStyle/>
          <a:p>
            <a:pPr marL="457200" indent="-457200">
              <a:buFont typeface="Arial" panose="020B0604020202020204" pitchFamily="34" charset="0"/>
              <a:buChar char="•"/>
            </a:pPr>
            <a:r>
              <a:rPr lang="en-US" altLang="zh-CN" dirty="0"/>
              <a:t>Microscope Setup</a:t>
            </a:r>
            <a:endParaRPr lang="zh-CN" altLang="en-US" dirty="0"/>
          </a:p>
        </p:txBody>
      </p:sp>
      <p:sp>
        <p:nvSpPr>
          <p:cNvPr id="37" name="文本占位符 6"/>
          <p:cNvSpPr>
            <a:spLocks noGrp="1"/>
          </p:cNvSpPr>
          <p:nvPr>
            <p:ph type="body" sz="quarter" idx="17"/>
          </p:nvPr>
        </p:nvSpPr>
        <p:spPr>
          <a:xfrm>
            <a:off x="6352560" y="4281545"/>
            <a:ext cx="5498219" cy="445151"/>
          </a:xfrm>
        </p:spPr>
        <p:txBody>
          <a:bodyPr/>
          <a:lstStyle/>
          <a:p>
            <a:pPr marL="457200" indent="-457200">
              <a:buFont typeface="Arial" panose="020B0604020202020204" pitchFamily="34" charset="0"/>
              <a:buChar char="•"/>
            </a:pPr>
            <a:r>
              <a:rPr kumimoji="1" lang="en-US" altLang="zh-CN" dirty="0"/>
              <a:t>Measurement Modes</a:t>
            </a:r>
            <a:endParaRPr lang="zh-CN" altLang="en-US" dirty="0"/>
          </a:p>
        </p:txBody>
      </p:sp>
      <p:sp>
        <p:nvSpPr>
          <p:cNvPr id="9" name="文本占位符 2"/>
          <p:cNvSpPr>
            <a:spLocks noGrp="1"/>
          </p:cNvSpPr>
          <p:nvPr>
            <p:ph type="body" sz="quarter" idx="13"/>
          </p:nvPr>
        </p:nvSpPr>
        <p:spPr>
          <a:xfrm>
            <a:off x="570600" y="3698896"/>
            <a:ext cx="3495044" cy="1112034"/>
          </a:xfrm>
        </p:spPr>
        <p:txBody>
          <a:bodyPr/>
          <a:lstStyle/>
          <a:p>
            <a:pPr algn="ctr"/>
            <a:r>
              <a:rPr lang="en-US" altLang="zh-CN" dirty="0">
                <a:solidFill>
                  <a:schemeClr val="accent2">
                    <a:lumMod val="75000"/>
                  </a:schemeClr>
                </a:solidFill>
              </a:rPr>
              <a:t>Cold </a:t>
            </a:r>
            <a:r>
              <a:rPr lang="en-US" altLang="zh-CN" dirty="0" smtClean="0">
                <a:solidFill>
                  <a:schemeClr val="accent2">
                    <a:lumMod val="75000"/>
                  </a:schemeClr>
                </a:solidFill>
              </a:rPr>
              <a:t>Atom</a:t>
            </a:r>
            <a:endParaRPr lang="en-US" altLang="zh-CN" sz="3600" dirty="0">
              <a:solidFill>
                <a:schemeClr val="accent2">
                  <a:lumMod val="75000"/>
                </a:schemeClr>
              </a:solidFill>
            </a:endParaRPr>
          </a:p>
        </p:txBody>
      </p:sp>
    </p:spTree>
    <p:extLst>
      <p:ext uri="{BB962C8B-B14F-4D97-AF65-F5344CB8AC3E}">
        <p14:creationId xmlns:p14="http://schemas.microsoft.com/office/powerpoint/2010/main" val="342900336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2"/>
          </p:nvPr>
        </p:nvSpPr>
        <p:spPr/>
        <p:txBody>
          <a:bodyPr/>
          <a:lstStyle/>
          <a:p>
            <a:pPr algn="ctr"/>
            <a:r>
              <a:rPr lang="en-US" altLang="zh-CN" dirty="0"/>
              <a:t>02</a:t>
            </a:r>
            <a:endParaRPr lang="zh-CN" altLang="en-US" dirty="0"/>
          </a:p>
        </p:txBody>
      </p:sp>
      <p:sp>
        <p:nvSpPr>
          <p:cNvPr id="10" name="文本占位符 8"/>
          <p:cNvSpPr>
            <a:spLocks noGrp="1"/>
          </p:cNvSpPr>
          <p:nvPr>
            <p:ph type="body" sz="quarter" idx="13"/>
          </p:nvPr>
        </p:nvSpPr>
        <p:spPr/>
        <p:txBody>
          <a:bodyPr/>
          <a:lstStyle/>
          <a:p>
            <a:r>
              <a:rPr lang="en-US" altLang="zh-CN" dirty="0" smtClean="0"/>
              <a:t>Principle and Features</a:t>
            </a:r>
            <a:endParaRPr lang="en-US" altLang="zh-CN" sz="2800" dirty="0">
              <a:latin typeface="+mn-lt"/>
            </a:endParaRPr>
          </a:p>
        </p:txBody>
      </p:sp>
      <p:sp>
        <p:nvSpPr>
          <p:cNvPr id="2" name="文本占位符 1"/>
          <p:cNvSpPr>
            <a:spLocks noGrp="1"/>
          </p:cNvSpPr>
          <p:nvPr>
            <p:ph type="body" sz="quarter" idx="14"/>
          </p:nvPr>
        </p:nvSpPr>
        <p:spPr/>
        <p:txBody>
          <a:bodyPr/>
          <a:lstStyle/>
          <a:p>
            <a:r>
              <a:rPr lang="en" altLang="zh-CN" i="1" dirty="0"/>
              <a:t>Nature Nanotech</a:t>
            </a:r>
            <a:r>
              <a:rPr lang="en" altLang="zh-CN" dirty="0"/>
              <a:t> </a:t>
            </a:r>
            <a:r>
              <a:rPr lang="en" altLang="zh-CN" b="1" dirty="0"/>
              <a:t>6, </a:t>
            </a:r>
            <a:r>
              <a:rPr lang="en" altLang="zh-CN" dirty="0"/>
              <a:t>446–451 (2011)</a:t>
            </a:r>
            <a:endParaRPr lang="zh-CN" altLang="en-US"/>
          </a:p>
        </p:txBody>
      </p:sp>
      <p:pic>
        <p:nvPicPr>
          <p:cNvPr id="23" name="图片 22">
            <a:extLst>
              <a:ext uri="{FF2B5EF4-FFF2-40B4-BE49-F238E27FC236}">
                <a16:creationId xmlns:a16="http://schemas.microsoft.com/office/drawing/2014/main" id="{9350B97A-F536-F74D-8B95-0ED84CD1624D}"/>
              </a:ext>
            </a:extLst>
          </p:cNvPr>
          <p:cNvPicPr>
            <a:picLocks noChangeAspect="1"/>
          </p:cNvPicPr>
          <p:nvPr/>
        </p:nvPicPr>
        <p:blipFill>
          <a:blip r:embed="rId3"/>
          <a:stretch>
            <a:fillRect/>
          </a:stretch>
        </p:blipFill>
        <p:spPr>
          <a:xfrm>
            <a:off x="721849" y="876305"/>
            <a:ext cx="5374151" cy="5474368"/>
          </a:xfrm>
          <a:prstGeom prst="rect">
            <a:avLst/>
          </a:prstGeom>
        </p:spPr>
      </p:pic>
      <p:sp>
        <p:nvSpPr>
          <p:cNvPr id="24" name="内容占位符 2">
            <a:extLst>
              <a:ext uri="{FF2B5EF4-FFF2-40B4-BE49-F238E27FC236}">
                <a16:creationId xmlns:a16="http://schemas.microsoft.com/office/drawing/2014/main" id="{86B18AE6-DAC3-794C-93D8-C75934DD0387}"/>
              </a:ext>
            </a:extLst>
          </p:cNvPr>
          <p:cNvSpPr txBox="1">
            <a:spLocks/>
          </p:cNvSpPr>
          <p:nvPr/>
        </p:nvSpPr>
        <p:spPr>
          <a:xfrm>
            <a:off x="6410530" y="1370351"/>
            <a:ext cx="4676274" cy="44862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en-US" altLang="zh-CN" dirty="0" smtClean="0">
                <a:cs typeface="Times New Roman" panose="02020603050405020304" pitchFamily="18" charset="0"/>
              </a:rPr>
              <a:t>Principle:</a:t>
            </a:r>
            <a:r>
              <a:rPr kumimoji="1" lang="zh-CN" altLang="en-US" dirty="0" smtClean="0">
                <a:cs typeface="Times New Roman" panose="02020603050405020304" pitchFamily="18" charset="0"/>
              </a:rPr>
              <a:t> </a:t>
            </a:r>
            <a:endParaRPr kumimoji="1" lang="en-US" altLang="zh-CN" dirty="0">
              <a:cs typeface="Times New Roman" panose="02020603050405020304" pitchFamily="18" charset="0"/>
            </a:endParaRPr>
          </a:p>
          <a:p>
            <a:r>
              <a:rPr kumimoji="1" lang="en-US" altLang="zh-CN" sz="2000" dirty="0">
                <a:cs typeface="Times New Roman" panose="02020603050405020304" pitchFamily="18" charset="0"/>
              </a:rPr>
              <a:t>Measuring the deflection/ distortion of the tip induced by interaction with the surface </a:t>
            </a:r>
          </a:p>
        </p:txBody>
      </p:sp>
      <p:sp>
        <p:nvSpPr>
          <p:cNvPr id="28" name="内容占位符 2">
            <a:extLst>
              <a:ext uri="{FF2B5EF4-FFF2-40B4-BE49-F238E27FC236}">
                <a16:creationId xmlns:a16="http://schemas.microsoft.com/office/drawing/2014/main" id="{BA0EBA5A-0757-9544-AF75-258087530486}"/>
              </a:ext>
            </a:extLst>
          </p:cNvPr>
          <p:cNvSpPr txBox="1">
            <a:spLocks/>
          </p:cNvSpPr>
          <p:nvPr/>
        </p:nvSpPr>
        <p:spPr>
          <a:xfrm>
            <a:off x="6410530" y="3429000"/>
            <a:ext cx="5781470" cy="2747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en-US" altLang="zh-CN" dirty="0">
                <a:cs typeface="Times New Roman" panose="02020603050405020304" pitchFamily="18" charset="0"/>
              </a:rPr>
              <a:t>Significant Features:</a:t>
            </a:r>
          </a:p>
          <a:p>
            <a:r>
              <a:rPr kumimoji="1" lang="en-US" altLang="zh-CN" sz="2000" dirty="0" smtClean="0">
                <a:cs typeface="Times New Roman" panose="02020603050405020304" pitchFamily="18" charset="0"/>
              </a:rPr>
              <a:t>An </a:t>
            </a:r>
            <a:r>
              <a:rPr kumimoji="1" lang="en-US" altLang="zh-CN" sz="2000" dirty="0" err="1">
                <a:cs typeface="Times New Roman" panose="02020603050405020304" pitchFamily="18" charset="0"/>
              </a:rPr>
              <a:t>ultrasoft</a:t>
            </a:r>
            <a:r>
              <a:rPr kumimoji="1" lang="en-US" altLang="zh-CN" sz="2000" dirty="0">
                <a:cs typeface="Times New Roman" panose="02020603050405020304" pitchFamily="18" charset="0"/>
              </a:rPr>
              <a:t> tip of well-defined shape and high purity</a:t>
            </a:r>
          </a:p>
          <a:p>
            <a:r>
              <a:rPr kumimoji="1" lang="en-US" altLang="zh-CN" sz="2000" dirty="0">
                <a:cs typeface="Times New Roman" panose="02020603050405020304" pitchFamily="18" charset="0"/>
              </a:rPr>
              <a:t>Non-destructive measure</a:t>
            </a:r>
          </a:p>
          <a:p>
            <a:r>
              <a:rPr kumimoji="1" lang="en-US" altLang="zh-CN" sz="2000" dirty="0">
                <a:cs typeface="Times New Roman" panose="02020603050405020304" pitchFamily="18" charset="0"/>
              </a:rPr>
              <a:t>Increase in resolution after forming a BEC</a:t>
            </a:r>
            <a:endParaRPr kumimoji="1" lang="zh-CN" altLang="en-US" sz="2000" dirty="0">
              <a:cs typeface="Times New Roman" panose="02020603050405020304" pitchFamily="18" charset="0"/>
            </a:endParaRPr>
          </a:p>
        </p:txBody>
      </p:sp>
    </p:spTree>
    <p:extLst>
      <p:ext uri="{BB962C8B-B14F-4D97-AF65-F5344CB8AC3E}">
        <p14:creationId xmlns:p14="http://schemas.microsoft.com/office/powerpoint/2010/main" val="229716604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主题1">
  <a:themeElements>
    <a:clrScheme name="自定义 95">
      <a:dk1>
        <a:srgbClr val="000000"/>
      </a:dk1>
      <a:lt1>
        <a:srgbClr val="FFFFFF"/>
      </a:lt1>
      <a:dk2>
        <a:srgbClr val="000000"/>
      </a:dk2>
      <a:lt2>
        <a:srgbClr val="FFFDFD"/>
      </a:lt2>
      <a:accent1>
        <a:srgbClr val="F0CEA3"/>
      </a:accent1>
      <a:accent2>
        <a:srgbClr val="C1D9DF"/>
      </a:accent2>
      <a:accent3>
        <a:srgbClr val="D870BB"/>
      </a:accent3>
      <a:accent4>
        <a:srgbClr val="61C09E"/>
      </a:accent4>
      <a:accent5>
        <a:srgbClr val="EFD836"/>
      </a:accent5>
      <a:accent6>
        <a:srgbClr val="73D2E8"/>
      </a:accent6>
      <a:hlink>
        <a:srgbClr val="0563C1"/>
      </a:hlink>
      <a:folHlink>
        <a:srgbClr val="954F72"/>
      </a:folHlink>
    </a:clrScheme>
    <a:fontScheme name="自定义 1">
      <a:majorFont>
        <a:latin typeface="Segoe UI Semibold"/>
        <a:ea typeface="微软雅黑"/>
        <a:cs typeface=""/>
      </a:majorFont>
      <a:minorFont>
        <a:latin typeface="Segoe UI Semilight"/>
        <a:ea typeface="华文细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arrow" w="med" len="med"/>
        </a:ln>
      </a:spPr>
      <a:bodyPr/>
      <a:lstStyle/>
      <a:style>
        <a:lnRef idx="1">
          <a:schemeClr val="accent4"/>
        </a:lnRef>
        <a:fillRef idx="0">
          <a:schemeClr val="accent4"/>
        </a:fillRef>
        <a:effectRef idx="0">
          <a:schemeClr val="accent4"/>
        </a:effectRef>
        <a:fontRef idx="minor">
          <a:schemeClr val="tx1"/>
        </a:fontRef>
      </a:style>
    </a:lnDef>
  </a:objectDefaults>
  <a:extraClrSchemeLst/>
  <a:extLst>
    <a:ext uri="{05A4C25C-085E-4340-85A3-A5531E510DB2}">
      <thm15:themeFamily xmlns:thm15="http://schemas.microsoft.com/office/thememl/2012/main" name="主题1" id="{C392E409-B86D-4FCD-9916-C881DC1D4B01}" vid="{C9783294-40D0-4BF0-BD9C-F70E3FA9FF9F}"/>
    </a:ext>
  </a:extLst>
</a:theme>
</file>

<file path=ppt/theme/theme2.xml><?xml version="1.0" encoding="utf-8"?>
<a:theme xmlns:a="http://schemas.openxmlformats.org/drawingml/2006/main" name="1_主题1">
  <a:themeElements>
    <a:clrScheme name="自定义 95">
      <a:dk1>
        <a:srgbClr val="000000"/>
      </a:dk1>
      <a:lt1>
        <a:srgbClr val="FFFFFF"/>
      </a:lt1>
      <a:dk2>
        <a:srgbClr val="000000"/>
      </a:dk2>
      <a:lt2>
        <a:srgbClr val="FFFDFD"/>
      </a:lt2>
      <a:accent1>
        <a:srgbClr val="F0CEA3"/>
      </a:accent1>
      <a:accent2>
        <a:srgbClr val="C1D9DF"/>
      </a:accent2>
      <a:accent3>
        <a:srgbClr val="D870BB"/>
      </a:accent3>
      <a:accent4>
        <a:srgbClr val="61C09E"/>
      </a:accent4>
      <a:accent5>
        <a:srgbClr val="EFD836"/>
      </a:accent5>
      <a:accent6>
        <a:srgbClr val="73D2E8"/>
      </a:accent6>
      <a:hlink>
        <a:srgbClr val="0563C1"/>
      </a:hlink>
      <a:folHlink>
        <a:srgbClr val="954F72"/>
      </a:folHlink>
    </a:clrScheme>
    <a:fontScheme name="自定义 1">
      <a:majorFont>
        <a:latin typeface="Segoe UI Semibold"/>
        <a:ea typeface="微软雅黑"/>
        <a:cs typeface=""/>
      </a:majorFont>
      <a:minorFont>
        <a:latin typeface="Segoe UI Semilight"/>
        <a:ea typeface="华文细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arrow" w="med" len="med"/>
        </a:ln>
      </a:spPr>
      <a:bodyPr/>
      <a:lstStyle/>
      <a:style>
        <a:lnRef idx="1">
          <a:schemeClr val="accent4"/>
        </a:lnRef>
        <a:fillRef idx="0">
          <a:schemeClr val="accent4"/>
        </a:fillRef>
        <a:effectRef idx="0">
          <a:schemeClr val="accent4"/>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7940</TotalTime>
  <Words>2066</Words>
  <Application>Microsoft Office PowerPoint</Application>
  <PresentationFormat>宽屏</PresentationFormat>
  <Paragraphs>238</Paragraphs>
  <Slides>29</Slides>
  <Notes>28</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29</vt:i4>
      </vt:variant>
    </vt:vector>
  </HeadingPairs>
  <TitlesOfParts>
    <vt:vector size="44" baseType="lpstr">
      <vt:lpstr>Segoe UI Semilight</vt:lpstr>
      <vt:lpstr>黑体</vt:lpstr>
      <vt:lpstr>Segoe UI Semibold</vt:lpstr>
      <vt:lpstr>Times New Roman</vt:lpstr>
      <vt:lpstr>Calibri</vt:lpstr>
      <vt:lpstr>华文细黑</vt:lpstr>
      <vt:lpstr>微软雅黑</vt:lpstr>
      <vt:lpstr>Cambria Math</vt:lpstr>
      <vt:lpstr>等线</vt:lpstr>
      <vt:lpstr>Arial</vt:lpstr>
      <vt:lpstr>Verdana</vt:lpstr>
      <vt:lpstr>Cambria</vt:lpstr>
      <vt:lpstr>微软雅黑 Light</vt:lpstr>
      <vt:lpstr>主题1</vt:lpstr>
      <vt:lpstr>1_主题1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Yiran Liu</dc:creator>
  <cp:lastModifiedBy>Yifan Li</cp:lastModifiedBy>
  <cp:revision>398</cp:revision>
  <dcterms:created xsi:type="dcterms:W3CDTF">2019-05-05T07:36:10Z</dcterms:created>
  <dcterms:modified xsi:type="dcterms:W3CDTF">2020-11-11T11:43:43Z</dcterms:modified>
</cp:coreProperties>
</file>